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69"/>
    <p:restoredTop sz="80570"/>
  </p:normalViewPr>
  <p:slideViewPr>
    <p:cSldViewPr snapToGrid="0" snapToObjects="1">
      <p:cViewPr>
        <p:scale>
          <a:sx n="62" d="100"/>
          <a:sy n="62" d="100"/>
        </p:scale>
        <p:origin x="-520"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341FAD45-6BF0-D34D-9E2F-491457E52E47}" type="datetimeFigureOut">
              <a:rPr lang="en-US" smtClean="0"/>
              <a:pPr/>
              <a:t>7/29/19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F028CD09-B752-B54F-9BC6-8FE30793453A}" type="slidenum">
              <a:rPr lang="en-US" smtClean="0"/>
              <a:pPr/>
              <a:t>‹#›</a:t>
            </a:fld>
            <a:endParaRPr lang="en-US" dirty="0"/>
          </a:p>
        </p:txBody>
      </p:sp>
    </p:spTree>
    <p:extLst>
      <p:ext uri="{BB962C8B-B14F-4D97-AF65-F5344CB8AC3E}">
        <p14:creationId xmlns:p14="http://schemas.microsoft.com/office/powerpoint/2010/main" val="152691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bookworm.htrc.illinois.edu/develop"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hci.stanford.edu/courses/cs448b/f11/lectures/CS448B-20111117-Text.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tedunderwood.com/2012/11/11/visualizing-topic-mod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This lesson is an introduction to data visualization in general, with a focus on textual data analysis. It also introduces the </a:t>
            </a:r>
            <a:r>
              <a:rPr lang="en-US" sz="1200" kern="1200" dirty="0" err="1">
                <a:solidFill>
                  <a:schemeClr val="tx1"/>
                </a:solidFill>
                <a:effectLst/>
                <a:ea typeface="+mn-ea"/>
                <a:cs typeface="+mn-cs"/>
              </a:rPr>
              <a:t>HathiTrust+Bookworm</a:t>
            </a:r>
            <a:r>
              <a:rPr lang="en-US" sz="1200" kern="1200" dirty="0">
                <a:solidFill>
                  <a:schemeClr val="tx1"/>
                </a:solidFill>
                <a:effectLst/>
                <a:ea typeface="+mn-ea"/>
                <a:cs typeface="+mn-cs"/>
              </a:rPr>
              <a:t> interface that allows the user to </a:t>
            </a:r>
            <a:r>
              <a:rPr lang="en-US" altLang="zh-CN" sz="1200" kern="1200" dirty="0">
                <a:solidFill>
                  <a:schemeClr val="tx1"/>
                </a:solidFill>
                <a:effectLst/>
                <a:ea typeface="+mn-ea"/>
                <a:cs typeface="+mn-cs"/>
              </a:rPr>
              <a:t>visualize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word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usage</a:t>
            </a:r>
            <a:r>
              <a:rPr lang="zh-CN" altLang="en-US" sz="1200" kern="1200" baseline="0" dirty="0">
                <a:solidFill>
                  <a:schemeClr val="tx1"/>
                </a:solidFill>
                <a:effectLst/>
                <a:ea typeface="+mn-ea"/>
                <a:cs typeface="+mn-cs"/>
              </a:rPr>
              <a:t> </a:t>
            </a:r>
            <a:r>
              <a:rPr lang="en-US" sz="1200" kern="1200" dirty="0">
                <a:solidFill>
                  <a:schemeClr val="tx1"/>
                </a:solidFill>
                <a:effectLst/>
                <a:ea typeface="+mn-ea"/>
                <a:cs typeface="+mn-cs"/>
              </a:rPr>
              <a:t>over time.</a:t>
            </a:r>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a:t>
            </a:fld>
            <a:endParaRPr lang="en-US"/>
          </a:p>
        </p:txBody>
      </p:sp>
    </p:spTree>
    <p:extLst>
      <p:ext uri="{BB962C8B-B14F-4D97-AF65-F5344CB8AC3E}">
        <p14:creationId xmlns:p14="http://schemas.microsoft.com/office/powerpoint/2010/main" val="103017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Another common category is temporal/spatial-based visualizations, and they are used when textual data is tied to temporal or spatial elements that researchers want to highlight.</a:t>
            </a:r>
          </a:p>
          <a:p>
            <a:pPr marL="171450" lvl="0" indent="-171450">
              <a:buFont typeface="Arial" charset="0"/>
              <a:buChar char="•"/>
            </a:pPr>
            <a:r>
              <a:rPr lang="en-US" altLang="zh-CN" sz="1200" b="0" i="0" kern="12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common temporal visualization is a timeline</a:t>
            </a:r>
            <a:r>
              <a:rPr lang="zh-CN" altLang="en-US" sz="1200" b="0" i="0" kern="1200" baseline="0" dirty="0">
                <a:solidFill>
                  <a:schemeClr val="tx1"/>
                </a:solidFill>
                <a:effectLst/>
                <a:latin typeface="Arial" charset="0"/>
                <a:ea typeface="+mn-ea"/>
                <a:cs typeface="+mn-cs"/>
              </a:rPr>
              <a:t> </a:t>
            </a:r>
            <a:r>
              <a:rPr lang="en-US" altLang="zh-CN" sz="1200" kern="1200" dirty="0">
                <a:solidFill>
                  <a:schemeClr val="tx1"/>
                </a:solidFill>
                <a:effectLst/>
                <a:ea typeface="+mn-ea"/>
                <a:cs typeface="+mn-cs"/>
              </a:rPr>
              <a:t>(like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those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often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see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in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history</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books),</a:t>
            </a:r>
            <a:r>
              <a:rPr lang="zh-CN" altLang="en-US" sz="1200" kern="1200" baseline="0" dirty="0">
                <a:solidFill>
                  <a:schemeClr val="tx1"/>
                </a:solidFill>
                <a:effectLst/>
                <a:ea typeface="+mn-ea"/>
                <a:cs typeface="+mn-cs"/>
              </a:rPr>
              <a:t> </a:t>
            </a:r>
            <a:r>
              <a:rPr lang="en-US" sz="1200" b="0" i="0" kern="1200" dirty="0">
                <a:solidFill>
                  <a:schemeClr val="tx1"/>
                </a:solidFill>
                <a:effectLst/>
                <a:latin typeface="Arial" charset="0"/>
                <a:ea typeface="+mn-ea"/>
                <a:cs typeface="+mn-cs"/>
              </a:rPr>
              <a:t>but here‘s another example</a:t>
            </a:r>
            <a:r>
              <a:rPr lang="en-US" altLang="zh-CN" sz="1200" b="0" i="0" kern="1200" dirty="0">
                <a:solidFill>
                  <a:schemeClr val="tx1"/>
                </a:solidFill>
                <a:effectLst/>
                <a:latin typeface="Arial" charset="0"/>
                <a:ea typeface="+mn-ea"/>
                <a:cs typeface="+mn-cs"/>
              </a:rPr>
              <a:t>.</a:t>
            </a:r>
            <a:r>
              <a:rPr lang="zh-CN" altLang="en-US" sz="1200" b="0" i="0" kern="1200" baseline="0" dirty="0">
                <a:solidFill>
                  <a:schemeClr val="tx1"/>
                </a:solidFill>
                <a:effectLst/>
                <a:latin typeface="Arial" charset="0"/>
                <a:ea typeface="+mn-ea"/>
                <a:cs typeface="+mn-cs"/>
              </a:rPr>
              <a:t> </a:t>
            </a:r>
            <a:r>
              <a:rPr lang="en-US" sz="1200" kern="1200" dirty="0">
                <a:solidFill>
                  <a:schemeClr val="tx1"/>
                </a:solidFill>
                <a:effectLst/>
                <a:ea typeface="+mn-ea"/>
                <a:cs typeface="+mn-cs"/>
              </a:rPr>
              <a:t>Th</a:t>
            </a:r>
            <a:r>
              <a:rPr lang="en-US" altLang="zh-CN" sz="1200" kern="1200" dirty="0">
                <a:solidFill>
                  <a:schemeClr val="tx1"/>
                </a:solidFill>
                <a:effectLst/>
                <a:ea typeface="+mn-ea"/>
                <a:cs typeface="+mn-cs"/>
              </a:rPr>
              <a:t>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visualization</a:t>
            </a:r>
            <a:r>
              <a:rPr lang="en-US" sz="1200" kern="1200" dirty="0">
                <a:solidFill>
                  <a:schemeClr val="tx1"/>
                </a:solidFill>
                <a:effectLst/>
                <a:ea typeface="+mn-ea"/>
                <a:cs typeface="+mn-cs"/>
              </a:rPr>
              <a:t> on the slide shows the percentage representation of female characters in English-language fiction over time. </a:t>
            </a:r>
          </a:p>
        </p:txBody>
      </p:sp>
      <p:sp>
        <p:nvSpPr>
          <p:cNvPr id="4" name="Slide Number Placeholder 3"/>
          <p:cNvSpPr>
            <a:spLocks noGrp="1"/>
          </p:cNvSpPr>
          <p:nvPr>
            <p:ph type="sldNum" sz="quarter" idx="10"/>
          </p:nvPr>
        </p:nvSpPr>
        <p:spPr/>
        <p:txBody>
          <a:bodyPr/>
          <a:lstStyle/>
          <a:p>
            <a:fld id="{D6E44D07-A3ED-9548-BD54-F2D5055F6B9F}" type="slidenum">
              <a:rPr lang="en-US" smtClean="0"/>
              <a:t>10</a:t>
            </a:fld>
            <a:endParaRPr lang="en-US"/>
          </a:p>
        </p:txBody>
      </p:sp>
    </p:spTree>
    <p:extLst>
      <p:ext uri="{BB962C8B-B14F-4D97-AF65-F5344CB8AC3E}">
        <p14:creationId xmlns:p14="http://schemas.microsoft.com/office/powerpoint/2010/main" val="74755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Additionally, maps are a kind of temporal/spatial-based visualization especially popular in digital humanities.</a:t>
            </a:r>
          </a:p>
          <a:p>
            <a:pPr lvl="0"/>
            <a:r>
              <a:rPr lang="en-US" sz="1200" kern="1200" dirty="0">
                <a:solidFill>
                  <a:schemeClr val="tx1"/>
                </a:solidFill>
                <a:effectLst/>
                <a:ea typeface="+mn-ea"/>
                <a:cs typeface="+mn-cs"/>
              </a:rPr>
              <a:t>Spatial-based data can usually be visualized with various kinds of thematic maps. </a:t>
            </a:r>
          </a:p>
          <a:p>
            <a:pPr lvl="0"/>
            <a:r>
              <a:rPr lang="en-US" sz="1200" kern="1200" dirty="0">
                <a:solidFill>
                  <a:schemeClr val="tx1"/>
                </a:solidFill>
                <a:effectLst/>
                <a:ea typeface="+mn-ea"/>
                <a:cs typeface="+mn-cs"/>
              </a:rPr>
              <a:t>The map on the screen shows the percent of newspapers in the US containing the term “</a:t>
            </a:r>
            <a:r>
              <a:rPr lang="en-US" sz="1200" kern="1200" dirty="0" err="1">
                <a:solidFill>
                  <a:schemeClr val="tx1"/>
                </a:solidFill>
                <a:effectLst/>
                <a:ea typeface="+mn-ea"/>
                <a:cs typeface="+mn-cs"/>
              </a:rPr>
              <a:t>hoosier</a:t>
            </a:r>
            <a:r>
              <a:rPr lang="en-US" sz="1200" kern="1200" dirty="0">
                <a:solidFill>
                  <a:schemeClr val="tx1"/>
                </a:solidFill>
                <a:effectLst/>
                <a:ea typeface="+mn-ea"/>
                <a:cs typeface="+mn-cs"/>
              </a:rPr>
              <a:t>.” Notice the concentration in Indiana! </a:t>
            </a:r>
          </a:p>
        </p:txBody>
      </p:sp>
      <p:sp>
        <p:nvSpPr>
          <p:cNvPr id="4" name="Slide Number Placeholder 3"/>
          <p:cNvSpPr>
            <a:spLocks noGrp="1"/>
          </p:cNvSpPr>
          <p:nvPr>
            <p:ph type="sldNum" sz="quarter" idx="10"/>
          </p:nvPr>
        </p:nvSpPr>
        <p:spPr/>
        <p:txBody>
          <a:bodyPr/>
          <a:lstStyle/>
          <a:p>
            <a:fld id="{D6E44D07-A3ED-9548-BD54-F2D5055F6B9F}" type="slidenum">
              <a:rPr lang="en-US" smtClean="0"/>
              <a:t>11</a:t>
            </a:fld>
            <a:endParaRPr lang="en-US"/>
          </a:p>
        </p:txBody>
      </p:sp>
    </p:spTree>
    <p:extLst>
      <p:ext uri="{BB962C8B-B14F-4D97-AF65-F5344CB8AC3E}">
        <p14:creationId xmlns:p14="http://schemas.microsoft.com/office/powerpoint/2010/main" val="7959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Textual data can also be visualized in many other ways to display other kinds of “multi-dimensional” relationships between the attributes associated with the data, and we will call them other “multi-dimensional” visualizations here for the ease of our discussion. Familiar visualizations such as pie charts and bar charts are all under this category. For textual data, bubble charts and heat maps are common types of visualizations that can be used. </a:t>
            </a:r>
          </a:p>
          <a:p>
            <a:pPr lvl="0"/>
            <a:r>
              <a:rPr lang="en-US" sz="1200" kern="1200" dirty="0">
                <a:solidFill>
                  <a:schemeClr val="tx1"/>
                </a:solidFill>
                <a:effectLst/>
                <a:ea typeface="+mn-ea"/>
                <a:cs typeface="+mn-cs"/>
              </a:rPr>
              <a:t>Bubble charts can display three dimensions of data, with one variable plotted on the x-axis, another one on the y-axis, and the third one represented by the size of the bubbles. The example on the slide visualizes the readability of U.S. presidential speeches by the Guardian. Each speech is represented by a colored bubble – the larger the bubble, the longer the speech. Clusters of same-colored bubbles are speeches made by the same president (for example, the small cluster of dark blue bubbles on the far right of the visualization are all speeches made by Obama). The vertical ax</a:t>
            </a:r>
            <a:r>
              <a:rPr lang="en-US" altLang="zh-CN" sz="1200" kern="1200" dirty="0">
                <a:solidFill>
                  <a:schemeClr val="tx1"/>
                </a:solidFill>
                <a:effectLst/>
                <a:ea typeface="+mn-ea"/>
                <a:cs typeface="+mn-cs"/>
              </a:rPr>
              <a:t>is</a:t>
            </a:r>
            <a:r>
              <a:rPr lang="en-US" sz="1200" kern="1200" dirty="0">
                <a:solidFill>
                  <a:schemeClr val="tx1"/>
                </a:solidFill>
                <a:effectLst/>
                <a:ea typeface="+mn-ea"/>
                <a:cs typeface="+mn-cs"/>
              </a:rPr>
              <a:t> represents the reading level of the speeches – the higher a bubble is placed on the graph vertically, the more difficult the speech is to read. The horizontal ax</a:t>
            </a:r>
            <a:r>
              <a:rPr lang="en-US" altLang="zh-CN" sz="1200" kern="1200" dirty="0">
                <a:solidFill>
                  <a:schemeClr val="tx1"/>
                </a:solidFill>
                <a:effectLst/>
                <a:ea typeface="+mn-ea"/>
                <a:cs typeface="+mn-cs"/>
              </a:rPr>
              <a:t>is</a:t>
            </a:r>
            <a:r>
              <a:rPr lang="zh-CN" altLang="en-US" sz="1200" kern="1200" baseline="0" dirty="0">
                <a:solidFill>
                  <a:schemeClr val="tx1"/>
                </a:solidFill>
                <a:effectLst/>
                <a:ea typeface="+mn-ea"/>
                <a:cs typeface="+mn-cs"/>
              </a:rPr>
              <a:t> </a:t>
            </a:r>
            <a:r>
              <a:rPr lang="en-US" sz="1200" kern="1200" dirty="0">
                <a:solidFill>
                  <a:schemeClr val="tx1"/>
                </a:solidFill>
                <a:effectLst/>
                <a:ea typeface="+mn-ea"/>
                <a:cs typeface="+mn-cs"/>
              </a:rPr>
              <a:t>represents the time the speeches were made – the later the speech was made, the bubble representing the speech is placed more near the right side of the graph. </a:t>
            </a:r>
          </a:p>
        </p:txBody>
      </p:sp>
      <p:sp>
        <p:nvSpPr>
          <p:cNvPr id="4" name="Slide Number Placeholder 3"/>
          <p:cNvSpPr>
            <a:spLocks noGrp="1"/>
          </p:cNvSpPr>
          <p:nvPr>
            <p:ph type="sldNum" sz="quarter" idx="10"/>
          </p:nvPr>
        </p:nvSpPr>
        <p:spPr/>
        <p:txBody>
          <a:bodyPr/>
          <a:lstStyle/>
          <a:p>
            <a:fld id="{F028CD09-B752-B54F-9BC6-8FE30793453A}" type="slidenum">
              <a:rPr lang="en-US" smtClean="0"/>
              <a:t>12</a:t>
            </a:fld>
            <a:endParaRPr lang="en-US"/>
          </a:p>
        </p:txBody>
      </p:sp>
    </p:spTree>
    <p:extLst>
      <p:ext uri="{BB962C8B-B14F-4D97-AF65-F5344CB8AC3E}">
        <p14:creationId xmlns:p14="http://schemas.microsoft.com/office/powerpoint/2010/main" val="520562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ea typeface="+mn-ea"/>
                <a:cs typeface="+mn-cs"/>
              </a:rPr>
              <a:t>Heat maps can also visualize three dimensions of data, this time with the third dimension being the shade of color. The example on the slide shows a </a:t>
            </a:r>
            <a:r>
              <a:rPr lang="en-US" sz="1200" kern="1200" dirty="0" err="1">
                <a:solidFill>
                  <a:schemeClr val="tx1"/>
                </a:solidFill>
                <a:effectLst/>
                <a:ea typeface="+mn-ea"/>
                <a:cs typeface="+mn-cs"/>
              </a:rPr>
              <a:t>heatmap</a:t>
            </a:r>
            <a:r>
              <a:rPr lang="en-US" sz="1200" kern="1200" dirty="0">
                <a:solidFill>
                  <a:schemeClr val="tx1"/>
                </a:solidFill>
                <a:effectLst/>
                <a:ea typeface="+mn-ea"/>
                <a:cs typeface="+mn-cs"/>
              </a:rPr>
              <a:t> of MARC cataloging at the Library of Congress by book year and cataloging year, Ben Schmidt. The year the item was published is on the vertical axis, the year the MARC record was created is on horizontal axis, and the color relates to the number of books cataloged. As we can see, many MARC catalog records were created in the early days of MARC as backlogs were cleared. Over time, only more recently published items were cataloged with MARC. </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13</a:t>
            </a:fld>
            <a:endParaRPr lang="en-US"/>
          </a:p>
        </p:txBody>
      </p:sp>
    </p:spTree>
    <p:extLst>
      <p:ext uri="{BB962C8B-B14F-4D97-AF65-F5344CB8AC3E}">
        <p14:creationId xmlns:p14="http://schemas.microsoft.com/office/powerpoint/2010/main" val="14321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Now let’s do a short activity. Think about the kinds of visualizations we have looked at so far. Working alone or with your partner, can you match the kinds of visualizations to the various cases when they might be used? There isn’t necessarily a 1-to-1 match here. </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If</a:t>
            </a:r>
            <a:r>
              <a:rPr lang="en-US" sz="1200" kern="1200" baseline="0" dirty="0">
                <a:solidFill>
                  <a:schemeClr val="tx1"/>
                </a:solidFill>
                <a:effectLst/>
                <a:ea typeface="+mn-ea"/>
                <a:cs typeface="+mn-cs"/>
              </a:rPr>
              <a:t> you have time, see if you can think about the kinds of variables (data points like location, data, </a:t>
            </a:r>
            <a:r>
              <a:rPr lang="en-US" sz="1200" kern="1200" baseline="0" dirty="0" err="1">
                <a:solidFill>
                  <a:schemeClr val="tx1"/>
                </a:solidFill>
                <a:effectLst/>
                <a:ea typeface="+mn-ea"/>
                <a:cs typeface="+mn-cs"/>
              </a:rPr>
              <a:t>etc</a:t>
            </a:r>
            <a:r>
              <a:rPr lang="en-US" sz="1200" kern="1200" baseline="0" dirty="0">
                <a:solidFill>
                  <a:schemeClr val="tx1"/>
                </a:solidFill>
                <a:effectLst/>
                <a:ea typeface="+mn-ea"/>
                <a:cs typeface="+mn-cs"/>
              </a:rPr>
              <a:t>) you would need for each kind of visualization.</a:t>
            </a:r>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We’ll discuss when you’re finished.</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14</a:t>
            </a:fld>
            <a:endParaRPr lang="en-US"/>
          </a:p>
        </p:txBody>
      </p:sp>
    </p:spTree>
    <p:extLst>
      <p:ext uri="{BB962C8B-B14F-4D97-AF65-F5344CB8AC3E}">
        <p14:creationId xmlns:p14="http://schemas.microsoft.com/office/powerpoint/2010/main" val="55931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There are a number of easy-to-use web-based tools for creating visualizations of textual data. The following tools are suitable for beginners to explore some basic types of visualizations. </a:t>
            </a:r>
          </a:p>
          <a:p>
            <a:pPr marL="171450" lvl="0" indent="-171450">
              <a:buFont typeface="Arial" charset="0"/>
              <a:buChar char="•"/>
            </a:pPr>
            <a:r>
              <a:rPr lang="en-US" sz="1200" kern="1200" dirty="0">
                <a:solidFill>
                  <a:schemeClr val="tx1"/>
                </a:solidFill>
                <a:effectLst/>
                <a:ea typeface="+mn-ea"/>
                <a:cs typeface="+mn-cs"/>
              </a:rPr>
              <a:t>To create word clouds, you can try </a:t>
            </a:r>
            <a:r>
              <a:rPr lang="en-US" sz="1200" kern="1200" dirty="0" err="1">
                <a:solidFill>
                  <a:schemeClr val="tx1"/>
                </a:solidFill>
                <a:effectLst/>
                <a:ea typeface="+mn-ea"/>
                <a:cs typeface="+mn-cs"/>
              </a:rPr>
              <a:t>Voyant</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Wordle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Voyant</a:t>
            </a:r>
            <a:r>
              <a:rPr lang="en-US" sz="1200" kern="1200" dirty="0">
                <a:solidFill>
                  <a:schemeClr val="tx1"/>
                </a:solidFill>
                <a:effectLst/>
                <a:ea typeface="+mn-ea"/>
                <a:cs typeface="+mn-cs"/>
              </a:rPr>
              <a:t> can create many types of visualizations including word clouds, bubble charts, networks, and word trees, and has a user-friendly interface that works great as a learning tool. </a:t>
            </a:r>
            <a:r>
              <a:rPr lang="en-US" sz="1200" kern="1200" dirty="0" err="1">
                <a:solidFill>
                  <a:schemeClr val="tx1"/>
                </a:solidFill>
                <a:effectLst/>
                <a:ea typeface="+mn-ea"/>
                <a:cs typeface="+mn-cs"/>
              </a:rPr>
              <a:t>Wordle</a:t>
            </a:r>
            <a:r>
              <a:rPr lang="en-US" sz="1200" kern="1200" dirty="0">
                <a:solidFill>
                  <a:schemeClr val="tx1"/>
                </a:solidFill>
                <a:effectLst/>
                <a:ea typeface="+mn-ea"/>
                <a:cs typeface="+mn-cs"/>
              </a:rPr>
              <a:t> only creates word clouds and provides less opportunities for fine-tuning your results, but can still be helpful in getting a general idea of the text. </a:t>
            </a:r>
          </a:p>
          <a:p>
            <a:pPr marL="171450" lvl="0" indent="-171450">
              <a:buFont typeface="Arial" charset="0"/>
              <a:buChar char="•"/>
            </a:pPr>
            <a:r>
              <a:rPr lang="en-US" sz="1200" kern="1200" dirty="0">
                <a:solidFill>
                  <a:schemeClr val="tx1"/>
                </a:solidFill>
                <a:effectLst/>
                <a:ea typeface="+mn-ea"/>
                <a:cs typeface="+mn-cs"/>
              </a:rPr>
              <a:t>To visualize word usage trends, Google Books </a:t>
            </a:r>
            <a:r>
              <a:rPr lang="en-US" sz="1200" kern="1200" dirty="0" err="1">
                <a:solidFill>
                  <a:schemeClr val="tx1"/>
                </a:solidFill>
                <a:effectLst/>
                <a:ea typeface="+mn-ea"/>
                <a:cs typeface="+mn-cs"/>
              </a:rPr>
              <a:t>Ngram</a:t>
            </a:r>
            <a:r>
              <a:rPr lang="en-US" sz="1200" kern="1200" dirty="0">
                <a:solidFill>
                  <a:schemeClr val="tx1"/>
                </a:solidFill>
                <a:effectLst/>
                <a:ea typeface="+mn-ea"/>
                <a:cs typeface="+mn-cs"/>
              </a:rPr>
              <a:t> Viewer and </a:t>
            </a:r>
            <a:r>
              <a:rPr lang="en-US" sz="1200" kern="1200" dirty="0" err="1">
                <a:solidFill>
                  <a:schemeClr val="tx1"/>
                </a:solidFill>
                <a:effectLst/>
                <a:ea typeface="+mn-ea"/>
                <a:cs typeface="+mn-cs"/>
              </a:rPr>
              <a:t>HathiTrust+Bookworm</a:t>
            </a:r>
            <a:r>
              <a:rPr lang="en-US" sz="1200" kern="1200" dirty="0">
                <a:solidFill>
                  <a:schemeClr val="tx1"/>
                </a:solidFill>
                <a:effectLst/>
                <a:ea typeface="+mn-ea"/>
                <a:cs typeface="+mn-cs"/>
              </a:rPr>
              <a:t> both enables users to search for words in corpora of texts and visualize their usage over time. </a:t>
            </a:r>
          </a:p>
          <a:p>
            <a:pPr marL="171450" lvl="0" indent="-171450">
              <a:buFont typeface="Arial" charset="0"/>
              <a:buChar char="•"/>
            </a:pPr>
            <a:r>
              <a:rPr lang="en-US" sz="1200" kern="1200" dirty="0">
                <a:solidFill>
                  <a:schemeClr val="tx1"/>
                </a:solidFill>
                <a:effectLst/>
                <a:ea typeface="+mn-ea"/>
                <a:cs typeface="+mn-cs"/>
              </a:rPr>
              <a:t>For tabular data visualization, Tableau is a great choice.</a:t>
            </a:r>
          </a:p>
          <a:p>
            <a:pPr marL="171450" lvl="0" indent="-171450">
              <a:buFont typeface="Arial" charset="0"/>
              <a:buChar char="•"/>
            </a:pPr>
            <a:r>
              <a:rPr lang="en-US" sz="1200" kern="1200" dirty="0">
                <a:solidFill>
                  <a:schemeClr val="tx1"/>
                </a:solidFill>
                <a:effectLst/>
                <a:ea typeface="+mn-ea"/>
                <a:cs typeface="+mn-cs"/>
              </a:rPr>
              <a:t>If you are interested in mapping, ArcGIS Online/</a:t>
            </a:r>
            <a:r>
              <a:rPr lang="en-US" sz="1200" kern="1200" dirty="0" err="1">
                <a:solidFill>
                  <a:schemeClr val="tx1"/>
                </a:solidFill>
                <a:effectLst/>
                <a:ea typeface="+mn-ea"/>
                <a:cs typeface="+mn-cs"/>
              </a:rPr>
              <a:t>StoryMaps</a:t>
            </a:r>
            <a:r>
              <a:rPr lang="en-US" sz="1200" kern="1200" dirty="0">
                <a:solidFill>
                  <a:schemeClr val="tx1"/>
                </a:solidFill>
                <a:effectLst/>
                <a:ea typeface="+mn-ea"/>
                <a:cs typeface="+mn-cs"/>
              </a:rPr>
              <a:t> can be used to incorporate GIS information and maps into interactive timelines and stories. Tableau also has similar functions. </a:t>
            </a:r>
          </a:p>
          <a:p>
            <a:pPr marL="171450" lvl="0" indent="-171450">
              <a:buFont typeface="Arial" charset="0"/>
              <a:buChar char="•"/>
            </a:pPr>
            <a:r>
              <a:rPr lang="en-US" sz="1200" kern="1200" dirty="0">
                <a:solidFill>
                  <a:schemeClr val="tx1"/>
                </a:solidFill>
                <a:effectLst/>
                <a:ea typeface="+mn-ea"/>
                <a:cs typeface="+mn-cs"/>
              </a:rPr>
              <a:t>For making network graphs, we recommend </a:t>
            </a:r>
            <a:r>
              <a:rPr lang="en-US" sz="1200" kern="1200" dirty="0" err="1">
                <a:solidFill>
                  <a:schemeClr val="tx1"/>
                </a:solidFill>
                <a:effectLst/>
                <a:ea typeface="+mn-ea"/>
                <a:cs typeface="+mn-cs"/>
              </a:rPr>
              <a:t>Gephi</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NodeXL</a:t>
            </a:r>
            <a:r>
              <a:rPr lang="en-US" sz="1200" kern="1200" dirty="0">
                <a:solidFill>
                  <a:schemeClr val="tx1"/>
                </a:solidFill>
                <a:effectLst/>
                <a:ea typeface="+mn-ea"/>
                <a:cs typeface="+mn-cs"/>
              </a:rPr>
              <a:t>, </a:t>
            </a:r>
            <a:r>
              <a:rPr lang="en-US" altLang="zh-CN" sz="1200" kern="1200" dirty="0">
                <a:solidFill>
                  <a:schemeClr val="tx1"/>
                </a:solidFill>
                <a:effectLst/>
                <a:ea typeface="+mn-ea"/>
                <a:cs typeface="+mn-cs"/>
              </a:rPr>
              <a:t>or</a:t>
            </a:r>
            <a:r>
              <a:rPr lang="en-US" sz="1200" kern="1200" dirty="0">
                <a:solidFill>
                  <a:schemeClr val="tx1"/>
                </a:solidFill>
                <a:effectLst/>
                <a:ea typeface="+mn-ea"/>
                <a:cs typeface="+mn-cs"/>
              </a:rPr>
              <a:t> DH Press.</a:t>
            </a:r>
          </a:p>
        </p:txBody>
      </p:sp>
      <p:sp>
        <p:nvSpPr>
          <p:cNvPr id="4" name="Slide Number Placeholder 3"/>
          <p:cNvSpPr>
            <a:spLocks noGrp="1"/>
          </p:cNvSpPr>
          <p:nvPr>
            <p:ph type="sldNum" sz="quarter" idx="10"/>
          </p:nvPr>
        </p:nvSpPr>
        <p:spPr/>
        <p:txBody>
          <a:bodyPr/>
          <a:lstStyle/>
          <a:p>
            <a:fld id="{D6E44D07-A3ED-9548-BD54-F2D5055F6B9F}" type="slidenum">
              <a:rPr lang="en-US" smtClean="0"/>
              <a:t>15</a:t>
            </a:fld>
            <a:endParaRPr lang="en-US"/>
          </a:p>
        </p:txBody>
      </p:sp>
    </p:spTree>
    <p:extLst>
      <p:ext uri="{BB962C8B-B14F-4D97-AF65-F5344CB8AC3E}">
        <p14:creationId xmlns:p14="http://schemas.microsoft.com/office/powerpoint/2010/main" val="196424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advanced researcher may choose from a number of do-it-yourself visualization strategies, which generally involve specific programming packages that will create charts and tables from a dataset. </a:t>
            </a:r>
          </a:p>
          <a:p>
            <a:pPr lvl="0"/>
            <a:r>
              <a:rPr lang="en-US" sz="1200" kern="1200" dirty="0">
                <a:solidFill>
                  <a:schemeClr val="tx1"/>
                </a:solidFill>
                <a:effectLst/>
                <a:ea typeface="+mn-ea"/>
                <a:cs typeface="+mn-cs"/>
              </a:rPr>
              <a:t>In Python, the package Pandas—which as you’ll remember is good for working with data—has a plot() function that will make quick charts. Another Python package for visualizations is called </a:t>
            </a:r>
            <a:r>
              <a:rPr lang="en-US" sz="1200" kern="1200" dirty="0" err="1">
                <a:solidFill>
                  <a:schemeClr val="tx1"/>
                </a:solidFill>
                <a:effectLst/>
                <a:ea typeface="+mn-ea"/>
                <a:cs typeface="+mn-cs"/>
              </a:rPr>
              <a:t>ggplot</a:t>
            </a:r>
            <a:r>
              <a:rPr lang="en-US" sz="1200" kern="1200" dirty="0">
                <a:solidFill>
                  <a:schemeClr val="tx1"/>
                </a:solidFill>
                <a:effectLst/>
                <a:ea typeface="+mn-ea"/>
                <a:cs typeface="+mn-cs"/>
              </a:rPr>
              <a:t>. If you want to use </a:t>
            </a:r>
            <a:r>
              <a:rPr lang="en-US" sz="1200" kern="1200" dirty="0" err="1">
                <a:solidFill>
                  <a:schemeClr val="tx1"/>
                </a:solidFill>
                <a:effectLst/>
                <a:ea typeface="+mn-ea"/>
                <a:cs typeface="+mn-cs"/>
              </a:rPr>
              <a:t>ggplot</a:t>
            </a:r>
            <a:r>
              <a:rPr lang="en-US" sz="1200" kern="1200" dirty="0">
                <a:solidFill>
                  <a:schemeClr val="tx1"/>
                </a:solidFill>
                <a:effectLst/>
                <a:ea typeface="+mn-ea"/>
                <a:cs typeface="+mn-cs"/>
              </a:rPr>
              <a:t>, you’ll have to make sure you have it installed and then call it in a script or program.</a:t>
            </a:r>
          </a:p>
          <a:p>
            <a:pPr lvl="0"/>
            <a:r>
              <a:rPr lang="en-US" sz="1200" kern="1200" dirty="0">
                <a:solidFill>
                  <a:schemeClr val="tx1"/>
                </a:solidFill>
                <a:effectLst/>
                <a:ea typeface="+mn-ea"/>
                <a:cs typeface="+mn-cs"/>
              </a:rPr>
              <a:t>One reason some researchers like to use R versus Python is because of its visualization capabilities. Some find it easier to visualize with R, and the package many use is called ggplot2. There are wars in the data science and programming communities about R versus Python and </a:t>
            </a:r>
            <a:r>
              <a:rPr lang="en-US" sz="1200" kern="1200" dirty="0" err="1">
                <a:solidFill>
                  <a:schemeClr val="tx1"/>
                </a:solidFill>
                <a:effectLst/>
                <a:ea typeface="+mn-ea"/>
                <a:cs typeface="+mn-cs"/>
              </a:rPr>
              <a:t>ggplot</a:t>
            </a:r>
            <a:r>
              <a:rPr lang="en-US" sz="1200" kern="1200" dirty="0">
                <a:solidFill>
                  <a:schemeClr val="tx1"/>
                </a:solidFill>
                <a:effectLst/>
                <a:ea typeface="+mn-ea"/>
                <a:cs typeface="+mn-cs"/>
              </a:rPr>
              <a:t> versus ggplot2. It’s not important to understand the details of this preference-battle, but it might be useful to know that opinions about which is better are strongly held.</a:t>
            </a:r>
          </a:p>
          <a:p>
            <a:pPr lvl="0"/>
            <a:r>
              <a:rPr lang="en-US" sz="1200" kern="1200" dirty="0">
                <a:solidFill>
                  <a:schemeClr val="tx1"/>
                </a:solidFill>
                <a:effectLst/>
                <a:ea typeface="+mn-ea"/>
                <a:cs typeface="+mn-cs"/>
              </a:rPr>
              <a:t>Finally, there is a JavaScript library for visualizations called D3.js or just D3. It is a relatively straightforward program for making visualizations that can be displayed on the web.</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16</a:t>
            </a:fld>
            <a:endParaRPr lang="en-US"/>
          </a:p>
        </p:txBody>
      </p:sp>
    </p:spTree>
    <p:extLst>
      <p:ext uri="{BB962C8B-B14F-4D97-AF65-F5344CB8AC3E}">
        <p14:creationId xmlns:p14="http://schemas.microsoft.com/office/powerpoint/2010/main" val="285580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In the next section, we will be introducing you to </a:t>
            </a:r>
            <a:r>
              <a:rPr lang="en-US" sz="1200" kern="1200" dirty="0" err="1">
                <a:solidFill>
                  <a:schemeClr val="tx1"/>
                </a:solidFill>
                <a:effectLst/>
                <a:ea typeface="+mn-ea"/>
                <a:cs typeface="+mn-cs"/>
              </a:rPr>
              <a:t>HathiTrust+Bookworm</a:t>
            </a:r>
            <a:r>
              <a:rPr lang="en-US" sz="1200" kern="1200" dirty="0">
                <a:solidFill>
                  <a:schemeClr val="tx1"/>
                </a:solidFill>
                <a:effectLst/>
                <a:ea typeface="+mn-ea"/>
                <a:cs typeface="+mn-cs"/>
              </a:rPr>
              <a:t>. But first, let’s return briefly to a term we learned about earlier in the text pre-processing module.</a:t>
            </a:r>
          </a:p>
          <a:p>
            <a:pPr lvl="0"/>
            <a:r>
              <a:rPr lang="en-US" sz="1200" kern="1200" dirty="0">
                <a:solidFill>
                  <a:schemeClr val="tx1"/>
                </a:solidFill>
                <a:effectLst/>
                <a:ea typeface="+mn-ea"/>
                <a:cs typeface="+mn-cs"/>
              </a:rPr>
              <a:t>N-grams are a contiguous chain of n-items (i.e. words) where n is the number of items in the chain. Notice how in the bigram example on the screen the window of the gram slides across the text, so in bigrams, a word will occur with both the word preceding and following it. </a:t>
            </a:r>
          </a:p>
          <a:p>
            <a:pPr lvl="0"/>
            <a:r>
              <a:rPr lang="en-US" sz="1200" kern="1200" dirty="0" err="1">
                <a:solidFill>
                  <a:schemeClr val="tx1"/>
                </a:solidFill>
                <a:effectLst/>
                <a:ea typeface="+mn-ea"/>
                <a:cs typeface="+mn-cs"/>
              </a:rPr>
              <a:t>HathiTrust+Bookworm</a:t>
            </a:r>
            <a:r>
              <a:rPr lang="en-US" sz="1200" kern="1200" dirty="0">
                <a:solidFill>
                  <a:schemeClr val="tx1"/>
                </a:solidFill>
                <a:effectLst/>
                <a:ea typeface="+mn-ea"/>
                <a:cs typeface="+mn-cs"/>
              </a:rPr>
              <a:t> makes use of unigrams – or single words. </a:t>
            </a:r>
          </a:p>
          <a:p>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17</a:t>
            </a:fld>
            <a:endParaRPr lang="en-US"/>
          </a:p>
        </p:txBody>
      </p:sp>
    </p:spTree>
    <p:extLst>
      <p:ext uri="{BB962C8B-B14F-4D97-AF65-F5344CB8AC3E}">
        <p14:creationId xmlns:p14="http://schemas.microsoft.com/office/powerpoint/2010/main" val="182909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Bookworm is a tool that visualizes language usage trends in repositories of digitized texts in a simple and powerful way. </a:t>
            </a:r>
          </a:p>
          <a:p>
            <a:pPr lvl="0"/>
            <a:r>
              <a:rPr lang="en-US" sz="1200" kern="1200" dirty="0">
                <a:solidFill>
                  <a:schemeClr val="tx1"/>
                </a:solidFill>
                <a:effectLst/>
                <a:ea typeface="+mn-ea"/>
                <a:cs typeface="+mn-cs"/>
              </a:rPr>
              <a:t>It is a tool that facilitates the observation of chronological trends for words and phrases in large digitized collections of textual documents with metadata facets.</a:t>
            </a:r>
          </a:p>
          <a:p>
            <a:pPr lvl="0"/>
            <a:r>
              <a:rPr lang="en-US" sz="1200" kern="1200" dirty="0">
                <a:solidFill>
                  <a:schemeClr val="tx1"/>
                </a:solidFill>
                <a:effectLst/>
                <a:ea typeface="+mn-ea"/>
                <a:cs typeface="+mn-cs"/>
              </a:rPr>
              <a:t>HathiTrust + Bookworm can visualize word frequencies over time in texts from the HathiTrust Digital Library. Currently, only unigrams (single words) can be searched and visualized with </a:t>
            </a:r>
            <a:r>
              <a:rPr lang="en-US" sz="1200" kern="1200" dirty="0" err="1">
                <a:solidFill>
                  <a:schemeClr val="tx1"/>
                </a:solidFill>
                <a:effectLst/>
                <a:ea typeface="+mn-ea"/>
                <a:cs typeface="+mn-cs"/>
              </a:rPr>
              <a:t>HT+Bookworm</a:t>
            </a:r>
            <a:r>
              <a:rPr lang="en-US" sz="1200" kern="1200" dirty="0">
                <a:solidFill>
                  <a:schemeClr val="tx1"/>
                </a:solidFill>
                <a:effectLst/>
                <a:ea typeface="+mn-ea"/>
                <a:cs typeface="+mn-cs"/>
              </a:rPr>
              <a:t>.</a:t>
            </a:r>
          </a:p>
          <a:p>
            <a:pPr lvl="0"/>
            <a:endParaRPr lang="en-US" sz="120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D6E44D07-A3ED-9548-BD54-F2D5055F6B9F}" type="slidenum">
              <a:rPr lang="en-US" smtClean="0"/>
              <a:t>18</a:t>
            </a:fld>
            <a:endParaRPr lang="en-US"/>
          </a:p>
        </p:txBody>
      </p:sp>
    </p:spTree>
    <p:extLst>
      <p:ext uri="{BB962C8B-B14F-4D97-AF65-F5344CB8AC3E}">
        <p14:creationId xmlns:p14="http://schemas.microsoft.com/office/powerpoint/2010/main" val="148155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ea typeface="+mn-ea"/>
                <a:cs typeface="+mn-cs"/>
              </a:rPr>
              <a:t>Normal search engines are very good at finding individual texts: Bookworm is good at finding and understanding categories in a library. </a:t>
            </a:r>
          </a:p>
          <a:p>
            <a:pPr lvl="0"/>
            <a:r>
              <a:rPr lang="en-US" sz="1200" kern="1200" dirty="0">
                <a:solidFill>
                  <a:schemeClr val="tx1"/>
                </a:solidFill>
                <a:effectLst/>
                <a:ea typeface="+mn-ea"/>
                <a:cs typeface="+mn-cs"/>
              </a:rPr>
              <a:t>The simplest use case is returning usage of a word across years: the goal here is to understand something about the years through the words they use.</a:t>
            </a:r>
          </a:p>
          <a:p>
            <a:pPr lvl="0"/>
            <a:r>
              <a:rPr lang="en-US" sz="1200" kern="1200" dirty="0">
                <a:solidFill>
                  <a:schemeClr val="tx1"/>
                </a:solidFill>
                <a:effectLst/>
                <a:ea typeface="+mn-ea"/>
                <a:cs typeface="+mn-cs"/>
              </a:rPr>
              <a:t>Bookworm is a framework that can be applied to other corpora. The HT+BW version is just one implementation! </a:t>
            </a:r>
          </a:p>
          <a:p>
            <a:endParaRPr lang="en-US" dirty="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19</a:t>
            </a:fld>
            <a:endParaRPr lang="en-US"/>
          </a:p>
        </p:txBody>
      </p:sp>
    </p:spTree>
    <p:extLst>
      <p:ext uri="{BB962C8B-B14F-4D97-AF65-F5344CB8AC3E}">
        <p14:creationId xmlns:p14="http://schemas.microsoft.com/office/powerpoint/2010/main" val="202210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In this module</a:t>
            </a:r>
            <a:r>
              <a:rPr lang="en-US" altLang="zh-CN" sz="1200" kern="1200" dirty="0">
                <a:solidFill>
                  <a:schemeClr val="tx1"/>
                </a:solidFill>
                <a:effectLst/>
                <a:ea typeface="+mn-ea"/>
                <a:cs typeface="+mn-cs"/>
              </a:rPr>
              <a: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will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first</a:t>
            </a:r>
            <a:r>
              <a:rPr lang="zh-CN" altLang="en-US" sz="1200" kern="1200" baseline="0" dirty="0">
                <a:solidFill>
                  <a:schemeClr val="tx1"/>
                </a:solidFill>
                <a:effectLst/>
                <a:ea typeface="+mn-ea"/>
                <a:cs typeface="+mn-cs"/>
              </a:rPr>
              <a:t> </a:t>
            </a:r>
            <a:r>
              <a:rPr lang="en-US" sz="1200" kern="1200" dirty="0">
                <a:solidFill>
                  <a:schemeClr val="tx1"/>
                </a:solidFill>
                <a:effectLst/>
                <a:ea typeface="+mn-ea"/>
                <a:cs typeface="+mn-cs"/>
              </a:rPr>
              <a:t>Introduce </a:t>
            </a:r>
            <a:r>
              <a:rPr lang="en-US" altLang="zh-CN" sz="1200" kern="1200" dirty="0">
                <a:solidFill>
                  <a:schemeClr val="tx1"/>
                </a:solidFill>
                <a:effectLst/>
                <a:ea typeface="+mn-ea"/>
                <a:cs typeface="+mn-cs"/>
              </a:rPr>
              <a:t>some</a:t>
            </a:r>
            <a:r>
              <a:rPr lang="zh-CN" altLang="en-US" sz="1200" kern="1200" baseline="0" dirty="0">
                <a:solidFill>
                  <a:schemeClr val="tx1"/>
                </a:solidFill>
                <a:effectLst/>
                <a:ea typeface="+mn-ea"/>
                <a:cs typeface="+mn-cs"/>
              </a:rPr>
              <a:t> </a:t>
            </a:r>
            <a:r>
              <a:rPr lang="en-US" sz="1200" kern="1200" dirty="0">
                <a:solidFill>
                  <a:schemeClr val="tx1"/>
                </a:solidFill>
                <a:effectLst/>
                <a:ea typeface="+mn-ea"/>
                <a:cs typeface="+mn-cs"/>
              </a:rPr>
              <a:t>common visualization strategies for text data</a:t>
            </a:r>
            <a:r>
              <a:rPr lang="en-US" altLang="zh-CN" sz="1200" kern="1200" dirty="0">
                <a:solidFill>
                  <a:schemeClr val="tx1"/>
                </a:solidFill>
                <a:effectLst/>
                <a:ea typeface="+mn-ea"/>
                <a:cs typeface="+mn-cs"/>
              </a:rPr>
              <a:t>.</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Next,</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will</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u</a:t>
            </a:r>
            <a:r>
              <a:rPr lang="en-US" sz="1200" kern="1200" dirty="0">
                <a:solidFill>
                  <a:schemeClr val="tx1"/>
                </a:solidFill>
                <a:effectLst/>
                <a:ea typeface="+mn-ea"/>
                <a:cs typeface="+mn-cs"/>
              </a:rPr>
              <a:t>se a web-based visualization tool called </a:t>
            </a:r>
            <a:r>
              <a:rPr lang="en-US" sz="1200" kern="1200" dirty="0" err="1">
                <a:solidFill>
                  <a:schemeClr val="tx1"/>
                </a:solidFill>
                <a:effectLst/>
                <a:ea typeface="+mn-ea"/>
                <a:cs typeface="+mn-cs"/>
              </a:rPr>
              <a:t>HathiTrust+Bookworm</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to</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explore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lexical</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trends.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Finally</a:t>
            </a:r>
            <a:r>
              <a:rPr lang="en-US" altLang="zh-CN" sz="1200" kern="1200" baseline="0" dirty="0">
                <a:solidFill>
                  <a:schemeClr val="tx1"/>
                </a:solidFill>
                <a:effectLst/>
                <a:ea typeface="+mn-ea"/>
                <a:cs typeface="+mn-cs"/>
              </a:rPr>
              <a: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will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s</a:t>
            </a:r>
            <a:r>
              <a:rPr lang="en-US" sz="1200" kern="1200" dirty="0">
                <a:solidFill>
                  <a:schemeClr val="tx1"/>
                </a:solidFill>
                <a:effectLst/>
                <a:ea typeface="+mn-ea"/>
                <a:cs typeface="+mn-cs"/>
              </a:rPr>
              <a:t>ee how Sam used </a:t>
            </a:r>
            <a:r>
              <a:rPr lang="en-US" sz="1200" kern="1200" dirty="0" err="1">
                <a:solidFill>
                  <a:schemeClr val="tx1"/>
                </a:solidFill>
                <a:effectLst/>
                <a:ea typeface="+mn-ea"/>
                <a:cs typeface="+mn-cs"/>
              </a:rPr>
              <a:t>HT+Bookworm</a:t>
            </a:r>
            <a:r>
              <a:rPr lang="en-US" sz="1200" kern="1200" dirty="0">
                <a:solidFill>
                  <a:schemeClr val="tx1"/>
                </a:solidFill>
                <a:effectLst/>
                <a:ea typeface="+mn-ea"/>
                <a:cs typeface="+mn-cs"/>
              </a:rPr>
              <a:t> in his project</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for</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visualizing</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his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data.</a:t>
            </a:r>
            <a:r>
              <a:rPr lang="zh-CN" altLang="en-US" sz="1200" kern="1200" dirty="0">
                <a:solidFill>
                  <a:schemeClr val="tx1"/>
                </a:solidFill>
                <a:effectLst/>
                <a:ea typeface="+mn-ea"/>
                <a:cs typeface="+mn-cs"/>
              </a:rPr>
              <a:t> </a:t>
            </a: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2</a:t>
            </a:fld>
            <a:endParaRPr lang="en-US"/>
          </a:p>
        </p:txBody>
      </p:sp>
    </p:spTree>
    <p:extLst>
      <p:ext uri="{BB962C8B-B14F-4D97-AF65-F5344CB8AC3E}">
        <p14:creationId xmlns:p14="http://schemas.microsoft.com/office/powerpoint/2010/main" val="315225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is</a:t>
            </a:r>
            <a:r>
              <a:rPr lang="zh-CN" altLang="en-US" dirty="0"/>
              <a:t> </a:t>
            </a:r>
            <a:r>
              <a:rPr lang="en-US" altLang="zh-CN" dirty="0"/>
              <a:t>an</a:t>
            </a:r>
            <a:r>
              <a:rPr lang="zh-CN" altLang="en-US" dirty="0"/>
              <a:t> </a:t>
            </a:r>
            <a:r>
              <a:rPr lang="en-US" altLang="zh-CN" dirty="0"/>
              <a:t>example</a:t>
            </a:r>
            <a:r>
              <a:rPr lang="zh-CN" altLang="en-US" dirty="0"/>
              <a:t> </a:t>
            </a:r>
            <a:r>
              <a:rPr lang="en-US" altLang="zh-CN" dirty="0"/>
              <a:t>of</a:t>
            </a:r>
            <a:r>
              <a:rPr lang="zh-CN" altLang="en-US" dirty="0"/>
              <a:t> </a:t>
            </a:r>
            <a:r>
              <a:rPr lang="en-US" altLang="zh-CN" dirty="0"/>
              <a:t>how</a:t>
            </a:r>
            <a:r>
              <a:rPr lang="zh-CN" altLang="en-US" dirty="0"/>
              <a:t> </a:t>
            </a:r>
            <a:r>
              <a:rPr lang="en-US" altLang="zh-CN" dirty="0"/>
              <a:t>Bookworm</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compared</a:t>
            </a:r>
            <a:r>
              <a:rPr lang="zh-CN" altLang="en-US" baseline="0" dirty="0"/>
              <a:t> </a:t>
            </a:r>
            <a:r>
              <a:rPr lang="en-US" altLang="zh-CN" baseline="0" dirty="0"/>
              <a:t>word</a:t>
            </a:r>
            <a:r>
              <a:rPr lang="zh-CN" altLang="en-US" baseline="0" dirty="0"/>
              <a:t> </a:t>
            </a:r>
            <a:r>
              <a:rPr lang="en-US" altLang="zh-CN" baseline="0" dirty="0"/>
              <a:t>usage</a:t>
            </a:r>
            <a:r>
              <a:rPr lang="zh-CN" altLang="en-US" baseline="0" dirty="0"/>
              <a:t> </a:t>
            </a:r>
            <a:r>
              <a:rPr lang="en-US" altLang="zh-CN" baseline="0" dirty="0"/>
              <a:t>trends.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example,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some</a:t>
            </a:r>
            <a:r>
              <a:rPr lang="zh-CN" altLang="en-US" baseline="0" dirty="0"/>
              <a:t> </a:t>
            </a:r>
            <a:r>
              <a:rPr lang="en-US" altLang="zh-CN" baseline="0" dirty="0"/>
              <a:t>overall</a:t>
            </a:r>
            <a:r>
              <a:rPr lang="zh-CN" altLang="en-US" baseline="0" dirty="0"/>
              <a:t> </a:t>
            </a:r>
            <a:r>
              <a:rPr lang="en-US" altLang="zh-CN" baseline="0" dirty="0"/>
              <a:t>trends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usage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word</a:t>
            </a:r>
            <a:r>
              <a:rPr lang="zh-CN" altLang="en-US" baseline="0" dirty="0"/>
              <a:t> </a:t>
            </a:r>
            <a:r>
              <a:rPr lang="en-US" altLang="zh-CN" baseline="0" dirty="0"/>
              <a:t>“lady”</a:t>
            </a:r>
            <a:r>
              <a:rPr lang="zh-CN" altLang="en-US" baseline="0" dirty="0"/>
              <a:t> </a:t>
            </a:r>
            <a:r>
              <a:rPr lang="en-US" altLang="zh-CN" baseline="0" dirty="0"/>
              <a:t>when</a:t>
            </a:r>
            <a:r>
              <a:rPr lang="zh-CN" altLang="en-US" baseline="0" dirty="0"/>
              <a:t> </a:t>
            </a:r>
            <a:r>
              <a:rPr lang="en-US" altLang="zh-CN" baseline="0" dirty="0"/>
              <a:t>compared</a:t>
            </a:r>
            <a:r>
              <a:rPr lang="zh-CN" altLang="en-US" baseline="0" dirty="0"/>
              <a:t> </a:t>
            </a:r>
            <a:r>
              <a:rPr lang="en-US" altLang="zh-CN" baseline="0" dirty="0"/>
              <a:t>to</a:t>
            </a:r>
            <a:r>
              <a:rPr lang="zh-CN" altLang="en-US" baseline="0" dirty="0"/>
              <a:t> </a:t>
            </a:r>
            <a:r>
              <a:rPr lang="en-US" altLang="zh-CN" baseline="0" dirty="0"/>
              <a:t>that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word</a:t>
            </a:r>
            <a:r>
              <a:rPr lang="zh-CN" altLang="en-US" baseline="0" dirty="0"/>
              <a:t> </a:t>
            </a:r>
            <a:r>
              <a:rPr lang="en-US" altLang="zh-CN" baseline="0" dirty="0"/>
              <a:t>“woman”</a:t>
            </a:r>
            <a:r>
              <a:rPr lang="zh-CN" altLang="en-US" baseline="0" dirty="0"/>
              <a:t> </a:t>
            </a:r>
            <a:r>
              <a:rPr lang="en-US" altLang="zh-CN" baseline="0" dirty="0"/>
              <a:t>over</a:t>
            </a:r>
            <a:r>
              <a:rPr lang="zh-CN" altLang="en-US" baseline="0" dirty="0"/>
              <a:t> </a:t>
            </a:r>
            <a:r>
              <a:rPr lang="en-US" altLang="zh-CN" baseline="0" dirty="0"/>
              <a:t>the</a:t>
            </a:r>
            <a:r>
              <a:rPr lang="zh-CN" altLang="en-US" baseline="0" dirty="0"/>
              <a:t> </a:t>
            </a:r>
            <a:r>
              <a:rPr lang="en-US" altLang="zh-CN" baseline="0" dirty="0"/>
              <a:t>years.</a:t>
            </a:r>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20</a:t>
            </a:fld>
            <a:endParaRPr lang="en-US"/>
          </a:p>
        </p:txBody>
      </p:sp>
    </p:spTree>
    <p:extLst>
      <p:ext uri="{BB962C8B-B14F-4D97-AF65-F5344CB8AC3E}">
        <p14:creationId xmlns:p14="http://schemas.microsoft.com/office/powerpoint/2010/main" val="920757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200" kern="1200" dirty="0">
                <a:solidFill>
                  <a:schemeClr val="tx1"/>
                </a:solidFill>
                <a:effectLst/>
                <a:ea typeface="+mn-ea"/>
                <a:cs typeface="+mn-cs"/>
              </a:rPr>
              <a:t>To quantify the dynamics of language evolution, Aiden et al. studied the regularization of English verbs over hundreds of years. His group originally conducted a manual study first and published the results in Nature in 2007, and then proceeded to study this phenomenon further using computational methods in 2007. </a:t>
            </a:r>
          </a:p>
          <a:p>
            <a:pPr marL="171450" lvl="0" indent="-171450">
              <a:buFont typeface="Arial" charset="0"/>
              <a:buChar char="•"/>
            </a:pPr>
            <a:r>
              <a:rPr lang="en-US" sz="1200" kern="1200" dirty="0">
                <a:solidFill>
                  <a:schemeClr val="tx1"/>
                </a:solidFill>
                <a:effectLst/>
                <a:ea typeface="+mn-ea"/>
                <a:cs typeface="+mn-cs"/>
              </a:rPr>
              <a:t>They called this approach </a:t>
            </a:r>
            <a:r>
              <a:rPr lang="en-US" sz="1200" kern="1200" dirty="0" err="1">
                <a:solidFill>
                  <a:schemeClr val="tx1"/>
                </a:solidFill>
                <a:effectLst/>
                <a:ea typeface="+mn-ea"/>
                <a:cs typeface="+mn-cs"/>
              </a:rPr>
              <a:t>Culturomics</a:t>
            </a:r>
            <a:r>
              <a:rPr lang="en-US" sz="1200" kern="1200" dirty="0">
                <a:solidFill>
                  <a:schemeClr val="tx1"/>
                </a:solidFill>
                <a:effectLst/>
                <a:ea typeface="+mn-ea"/>
                <a:cs typeface="+mn-cs"/>
              </a:rPr>
              <a:t>, defined as “the application of high-throughput data collection and analysis to the study of human culture”. </a:t>
            </a:r>
          </a:p>
          <a:p>
            <a:pPr marL="171450" lvl="0" indent="-171450">
              <a:buFont typeface="Arial" charset="0"/>
              <a:buChar char="•"/>
            </a:pPr>
            <a:r>
              <a:rPr lang="en-US" sz="1200" kern="1200" dirty="0">
                <a:solidFill>
                  <a:schemeClr val="tx1"/>
                </a:solidFill>
                <a:effectLst/>
                <a:ea typeface="+mn-ea"/>
                <a:cs typeface="+mn-cs"/>
              </a:rPr>
              <a:t>One of their examples was “burned” vs “burnt.” Let’s try!</a:t>
            </a:r>
          </a:p>
          <a:p>
            <a:r>
              <a:rPr lang="en-US" sz="1200" kern="1200" dirty="0">
                <a:solidFill>
                  <a:schemeClr val="tx1"/>
                </a:solidFill>
                <a:effectLst/>
                <a:ea typeface="+mn-ea"/>
                <a:cs typeface="+mn-cs"/>
              </a:rPr>
              <a:t>(Instructor should demo this segment live if possible and use the screenshots in the slides as backup)</a:t>
            </a:r>
          </a:p>
          <a:p>
            <a:pPr lvl="0"/>
            <a:endParaRPr lang="en-US" sz="1200" kern="1200" dirty="0">
              <a:solidFill>
                <a:schemeClr val="tx1"/>
              </a:solidFill>
              <a:effectLst/>
              <a:ea typeface="+mn-ea"/>
              <a:cs typeface="+mn-cs"/>
            </a:endParaRPr>
          </a:p>
          <a:p>
            <a:pPr lvl="0"/>
            <a:r>
              <a:rPr lang="en-US" sz="1200" kern="1200" dirty="0">
                <a:solidFill>
                  <a:schemeClr val="tx1"/>
                </a:solidFill>
                <a:effectLst/>
                <a:ea typeface="+mn-ea"/>
                <a:cs typeface="+mn-cs"/>
              </a:rPr>
              <a:t>Search “burned” and “burnt” in Bookworm. They both work as the past tense and past participle of the verb “burn”, but has the usage of the two changed over time, respectively? After visualizing the usage of the two words in Bookworm, we can see that before the 1860s, “burnt” was used more than “burned”, but afterwards it became the opposite. </a:t>
            </a:r>
          </a:p>
          <a:p>
            <a:pPr lvl="0"/>
            <a:r>
              <a:rPr lang="en-US" sz="1200" kern="1200" dirty="0">
                <a:solidFill>
                  <a:schemeClr val="tx1"/>
                </a:solidFill>
                <a:effectLst/>
                <a:ea typeface="+mn-ea"/>
                <a:cs typeface="+mn-cs"/>
              </a:rPr>
              <a:t>You can try visualizing other sets of verbs in Bookworm. Do you see any trends?</a:t>
            </a:r>
          </a:p>
        </p:txBody>
      </p:sp>
      <p:sp>
        <p:nvSpPr>
          <p:cNvPr id="4" name="Slide Number Placeholder 3"/>
          <p:cNvSpPr>
            <a:spLocks noGrp="1"/>
          </p:cNvSpPr>
          <p:nvPr>
            <p:ph type="sldNum" sz="quarter" idx="10"/>
          </p:nvPr>
        </p:nvSpPr>
        <p:spPr/>
        <p:txBody>
          <a:bodyPr/>
          <a:lstStyle/>
          <a:p>
            <a:fld id="{D6E44D07-A3ED-9548-BD54-F2D5055F6B9F}" type="slidenum">
              <a:rPr lang="en-US" smtClean="0"/>
              <a:t>21</a:t>
            </a:fld>
            <a:endParaRPr lang="en-US"/>
          </a:p>
        </p:txBody>
      </p:sp>
    </p:spTree>
    <p:extLst>
      <p:ext uri="{BB962C8B-B14F-4D97-AF65-F5344CB8AC3E}">
        <p14:creationId xmlns:p14="http://schemas.microsoft.com/office/powerpoint/2010/main" val="189065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dirty="0"/>
              <a:t>Now</a:t>
            </a:r>
            <a:r>
              <a:rPr lang="zh-CN" altLang="en-US" i="0" baseline="0" dirty="0"/>
              <a:t> </a:t>
            </a:r>
            <a:r>
              <a:rPr lang="en-US" altLang="zh-CN" i="0" baseline="0" dirty="0"/>
              <a:t>let’s</a:t>
            </a:r>
            <a:r>
              <a:rPr lang="zh-CN" altLang="en-US" i="0" baseline="0" dirty="0"/>
              <a:t> </a:t>
            </a:r>
            <a:r>
              <a:rPr lang="en-US" altLang="zh-CN" i="0" baseline="0" dirty="0"/>
              <a:t>take</a:t>
            </a:r>
            <a:r>
              <a:rPr lang="zh-CN" altLang="en-US" i="0" baseline="0" dirty="0"/>
              <a:t> </a:t>
            </a:r>
            <a:r>
              <a:rPr lang="en-US" altLang="zh-CN" i="0" baseline="0" dirty="0"/>
              <a:t>a</a:t>
            </a:r>
            <a:r>
              <a:rPr lang="zh-CN" altLang="en-US" i="0" baseline="0" dirty="0"/>
              <a:t> </a:t>
            </a:r>
            <a:r>
              <a:rPr lang="en-US" altLang="zh-CN" i="0" baseline="0" dirty="0"/>
              <a:t>closer</a:t>
            </a:r>
            <a:r>
              <a:rPr lang="zh-CN" altLang="en-US" i="0" baseline="0" dirty="0"/>
              <a:t> </a:t>
            </a:r>
            <a:r>
              <a:rPr lang="en-US" altLang="zh-CN" i="0" baseline="0" dirty="0"/>
              <a:t>look</a:t>
            </a:r>
            <a:r>
              <a:rPr lang="zh-CN" altLang="en-US" i="0" baseline="0" dirty="0"/>
              <a:t> </a:t>
            </a:r>
            <a:r>
              <a:rPr lang="en-US" altLang="zh-CN" i="0" baseline="0" dirty="0"/>
              <a:t>at</a:t>
            </a:r>
            <a:r>
              <a:rPr lang="zh-CN" altLang="en-US" i="0" baseline="0" dirty="0"/>
              <a:t> </a:t>
            </a:r>
            <a:r>
              <a:rPr lang="en-US" altLang="zh-CN" i="0" baseline="0" dirty="0"/>
              <a:t>the</a:t>
            </a:r>
            <a:r>
              <a:rPr lang="zh-CN" altLang="en-US" i="0" baseline="0" dirty="0"/>
              <a:t> </a:t>
            </a:r>
            <a:r>
              <a:rPr lang="en-US" altLang="zh-CN" i="0" baseline="0" dirty="0"/>
              <a:t>Bookworm</a:t>
            </a:r>
            <a:r>
              <a:rPr lang="zh-CN" altLang="en-US" i="0" baseline="0" dirty="0"/>
              <a:t> </a:t>
            </a:r>
            <a:r>
              <a:rPr lang="en-US" altLang="zh-CN" i="0" baseline="0" dirty="0"/>
              <a:t>interface.</a:t>
            </a:r>
          </a:p>
          <a:p>
            <a:endParaRPr lang="en-US" altLang="zh-CN" i="1" baseline="0" dirty="0"/>
          </a:p>
          <a:p>
            <a:r>
              <a:rPr lang="en-US" altLang="zh-CN" i="1" dirty="0"/>
              <a:t>Link</a:t>
            </a:r>
            <a:r>
              <a:rPr lang="zh-CN" altLang="en-US" i="1" dirty="0"/>
              <a:t> </a:t>
            </a:r>
            <a:r>
              <a:rPr lang="en-US" altLang="zh-CN" i="1" dirty="0"/>
              <a:t>to</a:t>
            </a:r>
            <a:r>
              <a:rPr lang="zh-CN" altLang="en-US" i="1" dirty="0"/>
              <a:t> </a:t>
            </a:r>
            <a:r>
              <a:rPr lang="en-US" altLang="zh-CN" i="1" dirty="0"/>
              <a:t>HT+BW</a:t>
            </a:r>
            <a:r>
              <a:rPr lang="zh-CN" altLang="en-US" i="1" baseline="0" dirty="0"/>
              <a:t> </a:t>
            </a:r>
            <a:r>
              <a:rPr lang="en-US" altLang="zh-CN" i="1" baseline="0" dirty="0"/>
              <a:t>page:</a:t>
            </a:r>
            <a:r>
              <a:rPr lang="zh-CN" altLang="en-US" i="1" baseline="0" dirty="0"/>
              <a:t> </a:t>
            </a:r>
            <a:r>
              <a:rPr lang="en-US" sz="1200" u="sng" kern="1200" dirty="0">
                <a:solidFill>
                  <a:schemeClr val="tx1"/>
                </a:solidFill>
                <a:effectLst/>
                <a:latin typeface="+mn-lt"/>
                <a:ea typeface="+mn-ea"/>
                <a:cs typeface="+mn-cs"/>
                <a:hlinkClick r:id="rId3"/>
              </a:rPr>
              <a:t>https://bookworm.htrc.illinois.edu/develop</a:t>
            </a:r>
            <a:r>
              <a:rPr lang="en-US" dirty="0">
                <a:effectLst/>
              </a:rPr>
              <a:t> </a:t>
            </a:r>
          </a:p>
          <a:p>
            <a:endParaRPr lang="en-US" altLang="zh-CN" baseline="0" dirty="0"/>
          </a:p>
          <a:p>
            <a:r>
              <a:rPr lang="en-US" sz="1200" kern="1200" dirty="0">
                <a:solidFill>
                  <a:schemeClr val="tx1"/>
                </a:solidFill>
                <a:effectLst/>
                <a:ea typeface="+mn-ea"/>
                <a:cs typeface="+mn-cs"/>
              </a:rPr>
              <a:t>(Instructor should demo this segment live if</a:t>
            </a:r>
            <a:r>
              <a:rPr lang="en-US" sz="1200" kern="1200" baseline="0" dirty="0">
                <a:solidFill>
                  <a:schemeClr val="tx1"/>
                </a:solidFill>
                <a:effectLst/>
                <a:ea typeface="+mn-ea"/>
                <a:cs typeface="+mn-cs"/>
              </a:rPr>
              <a:t> possible and </a:t>
            </a:r>
            <a:r>
              <a:rPr lang="en-US" sz="1200" kern="1200" dirty="0">
                <a:solidFill>
                  <a:schemeClr val="tx1"/>
                </a:solidFill>
                <a:effectLst/>
                <a:ea typeface="+mn-ea"/>
                <a:cs typeface="+mn-cs"/>
              </a:rPr>
              <a:t>use the screenshots in the slides as backup)</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Begin a search by typing in a word in the search column. You can click on the plus and minus signs next to the search columns to add or reduce the number of</a:t>
            </a:r>
            <a:r>
              <a:rPr lang="en-US" sz="1200" kern="1200" baseline="0" dirty="0">
                <a:solidFill>
                  <a:schemeClr val="tx1"/>
                </a:solidFill>
                <a:effectLst/>
                <a:ea typeface="+mn-ea"/>
                <a:cs typeface="+mn-cs"/>
              </a:rPr>
              <a:t> </a:t>
            </a:r>
            <a:r>
              <a:rPr lang="en-US" sz="1200" kern="1200" dirty="0">
                <a:solidFill>
                  <a:schemeClr val="tx1"/>
                </a:solidFill>
                <a:effectLst/>
                <a:ea typeface="+mn-ea"/>
                <a:cs typeface="+mn-cs"/>
              </a:rPr>
              <a:t>columns to search for multiple words at the same time for comparison. By clicking 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funnel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icon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next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to</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“All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texts”</a:t>
            </a:r>
            <a:r>
              <a:rPr lang="en-US" sz="1200" kern="1200" dirty="0">
                <a:solidFill>
                  <a:schemeClr val="tx1"/>
                </a:solidFill>
                <a:effectLst/>
                <a:ea typeface="+mn-ea"/>
                <a:cs typeface="+mn-cs"/>
              </a:rPr>
              <a:t>, you can also limit your search with facets, for example “Language” or “Publication Country”. </a:t>
            </a:r>
          </a:p>
        </p:txBody>
      </p:sp>
      <p:sp>
        <p:nvSpPr>
          <p:cNvPr id="4" name="Slide Number Placeholder 3"/>
          <p:cNvSpPr>
            <a:spLocks noGrp="1"/>
          </p:cNvSpPr>
          <p:nvPr>
            <p:ph type="sldNum" sz="quarter" idx="10"/>
          </p:nvPr>
        </p:nvSpPr>
        <p:spPr/>
        <p:txBody>
          <a:bodyPr/>
          <a:lstStyle/>
          <a:p>
            <a:fld id="{D6E44D07-A3ED-9548-BD54-F2D5055F6B9F}" type="slidenum">
              <a:rPr lang="en-US" smtClean="0"/>
              <a:t>22</a:t>
            </a:fld>
            <a:endParaRPr lang="en-US"/>
          </a:p>
        </p:txBody>
      </p:sp>
    </p:spTree>
    <p:extLst>
      <p:ext uri="{BB962C8B-B14F-4D97-AF65-F5344CB8AC3E}">
        <p14:creationId xmlns:p14="http://schemas.microsoft.com/office/powerpoint/2010/main" val="100320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a:t>
            </a:r>
            <a:r>
              <a:rPr lang="zh-CN" altLang="en-US" baseline="0" dirty="0"/>
              <a:t> </a:t>
            </a:r>
            <a:r>
              <a:rPr lang="en-US" altLang="zh-CN" baseline="0" dirty="0"/>
              <a:t>clicking</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“Dates”,</a:t>
            </a:r>
            <a:r>
              <a:rPr lang="zh-CN" altLang="en-US" baseline="0" dirty="0"/>
              <a:t> </a:t>
            </a:r>
            <a:r>
              <a:rPr lang="en-US" altLang="zh-CN" baseline="0" dirty="0"/>
              <a:t>“Metric”,</a:t>
            </a:r>
            <a:r>
              <a:rPr lang="zh-CN" altLang="en-US" baseline="0" dirty="0"/>
              <a:t> </a:t>
            </a:r>
            <a:r>
              <a:rPr lang="en-US" altLang="zh-CN" baseline="0" dirty="0"/>
              <a:t>and</a:t>
            </a:r>
            <a:r>
              <a:rPr lang="zh-CN" altLang="en-US" baseline="0" dirty="0"/>
              <a:t> </a:t>
            </a:r>
            <a:r>
              <a:rPr lang="en-US" altLang="zh-CN" baseline="0" dirty="0"/>
              <a:t>“Case”</a:t>
            </a:r>
            <a:r>
              <a:rPr lang="zh-CN" altLang="en-US" baseline="0" dirty="0"/>
              <a:t> </a:t>
            </a:r>
            <a:r>
              <a:rPr lang="en-US" altLang="zh-CN" baseline="0" dirty="0"/>
              <a:t>tabs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top</a:t>
            </a:r>
            <a:r>
              <a:rPr lang="zh-CN" altLang="en-US" baseline="0" dirty="0"/>
              <a:t> </a:t>
            </a:r>
            <a:r>
              <a:rPr lang="en-US" altLang="zh-CN" baseline="0" dirty="0"/>
              <a:t>right</a:t>
            </a:r>
            <a:r>
              <a:rPr lang="zh-CN" altLang="en-US" baseline="0" dirty="0"/>
              <a:t> </a:t>
            </a:r>
            <a:r>
              <a:rPr lang="en-US" altLang="zh-CN" baseline="0" dirty="0"/>
              <a:t>corner</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page,</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also</a:t>
            </a:r>
            <a:r>
              <a:rPr lang="zh-CN" altLang="en-US" baseline="0" dirty="0"/>
              <a:t> </a:t>
            </a:r>
            <a:r>
              <a:rPr lang="en-US" altLang="zh-CN" baseline="0" dirty="0"/>
              <a:t>fine-tune</a:t>
            </a:r>
            <a:r>
              <a:rPr lang="zh-CN" altLang="en-US" baseline="0" dirty="0"/>
              <a:t> </a:t>
            </a:r>
            <a:r>
              <a:rPr lang="en-US" altLang="zh-CN" baseline="0" dirty="0"/>
              <a:t>your</a:t>
            </a:r>
            <a:r>
              <a:rPr lang="zh-CN" altLang="en-US" baseline="0" dirty="0"/>
              <a:t> </a:t>
            </a:r>
            <a:r>
              <a:rPr lang="en-US" altLang="zh-CN" baseline="0" dirty="0"/>
              <a:t>results</a:t>
            </a:r>
            <a:r>
              <a:rPr lang="zh-CN" altLang="en-US" baseline="0" dirty="0"/>
              <a:t> </a:t>
            </a:r>
            <a:r>
              <a:rPr lang="en-US" altLang="zh-CN" baseline="0" dirty="0"/>
              <a:t>by</a:t>
            </a:r>
            <a:r>
              <a:rPr lang="zh-CN" altLang="en-US" baseline="0" dirty="0"/>
              <a:t> </a:t>
            </a:r>
            <a:r>
              <a:rPr lang="en-US" altLang="zh-CN" baseline="0" dirty="0"/>
              <a:t>controlling</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period,</a:t>
            </a:r>
            <a:r>
              <a:rPr lang="zh-CN" altLang="en-US" baseline="0" dirty="0"/>
              <a:t> </a:t>
            </a:r>
            <a:r>
              <a:rPr lang="en-US" altLang="zh-CN" baseline="0" dirty="0"/>
              <a:t>changing</a:t>
            </a:r>
            <a:r>
              <a:rPr lang="zh-CN" altLang="en-US" baseline="0" dirty="0"/>
              <a:t> </a:t>
            </a:r>
            <a:r>
              <a:rPr lang="en-US" altLang="zh-CN" baseline="0" dirty="0"/>
              <a:t>metrics,</a:t>
            </a:r>
            <a:r>
              <a:rPr lang="zh-CN" altLang="en-US" baseline="0" dirty="0"/>
              <a:t> </a:t>
            </a:r>
            <a:r>
              <a:rPr lang="en-US" altLang="zh-CN" baseline="0" dirty="0"/>
              <a:t>switching</a:t>
            </a:r>
            <a:r>
              <a:rPr lang="zh-CN" altLang="en-US" baseline="0" dirty="0"/>
              <a:t> </a:t>
            </a:r>
            <a:r>
              <a:rPr lang="en-US" altLang="zh-CN" baseline="0" dirty="0"/>
              <a:t>between</a:t>
            </a:r>
            <a:r>
              <a:rPr lang="zh-CN" altLang="en-US" baseline="0" dirty="0"/>
              <a:t> </a:t>
            </a:r>
            <a:r>
              <a:rPr lang="en-US" altLang="zh-CN" baseline="0" dirty="0"/>
              <a:t>case-sensitive</a:t>
            </a:r>
            <a:r>
              <a:rPr lang="zh-CN" altLang="en-US" baseline="0" dirty="0"/>
              <a:t> </a:t>
            </a:r>
            <a:r>
              <a:rPr lang="en-US" altLang="zh-CN" baseline="0" dirty="0"/>
              <a:t>and</a:t>
            </a:r>
            <a:r>
              <a:rPr lang="zh-CN" altLang="en-US" baseline="0" dirty="0"/>
              <a:t> </a:t>
            </a:r>
            <a:r>
              <a:rPr lang="en-US" altLang="zh-CN" baseline="0" dirty="0"/>
              <a:t>case-insensitive,</a:t>
            </a:r>
            <a:r>
              <a:rPr lang="zh-CN" altLang="en-US" baseline="0" dirty="0"/>
              <a:t> </a:t>
            </a:r>
            <a:r>
              <a:rPr lang="en-US" altLang="zh-CN" baseline="0" dirty="0"/>
              <a:t>and</a:t>
            </a:r>
            <a:r>
              <a:rPr lang="zh-CN" altLang="en-US" baseline="0" dirty="0"/>
              <a:t> </a:t>
            </a:r>
            <a:r>
              <a:rPr lang="en-US" altLang="zh-CN" baseline="0" dirty="0"/>
              <a:t>smoothing</a:t>
            </a:r>
            <a:r>
              <a:rPr lang="zh-CN" altLang="en-US" baseline="0" dirty="0"/>
              <a:t> </a:t>
            </a:r>
            <a:r>
              <a:rPr lang="en-US" altLang="zh-CN" baseline="0" dirty="0"/>
              <a:t>with</a:t>
            </a:r>
            <a:r>
              <a:rPr lang="zh-CN" altLang="en-US" baseline="0" dirty="0"/>
              <a:t> </a:t>
            </a:r>
            <a:r>
              <a:rPr lang="en-US" altLang="zh-CN" baseline="0" dirty="0"/>
              <a:t>different</a:t>
            </a:r>
            <a:r>
              <a:rPr lang="zh-CN" altLang="en-US" baseline="0" dirty="0"/>
              <a:t> </a:t>
            </a:r>
            <a:r>
              <a:rPr lang="en-US" altLang="zh-CN" baseline="0" dirty="0"/>
              <a:t>parameter</a:t>
            </a:r>
            <a:r>
              <a:rPr lang="zh-CN" altLang="en-US" baseline="0" dirty="0"/>
              <a:t> </a:t>
            </a:r>
            <a:r>
              <a:rPr lang="en-US" altLang="zh-CN" baseline="0" dirty="0"/>
              <a:t>settings.</a:t>
            </a:r>
            <a:r>
              <a:rPr lang="en-US" sz="1200" kern="1200" dirty="0">
                <a:solidFill>
                  <a:schemeClr val="tx1"/>
                </a:solidFill>
                <a:effectLst/>
                <a:ea typeface="+mn-ea"/>
                <a:cs typeface="+mn-cs"/>
              </a:rPr>
              <a:t> When you’re all set, hit the “Search” button to generate the visualization.</a:t>
            </a:r>
            <a:r>
              <a:rPr lang="en-US" dirty="0">
                <a:effectLst/>
              </a:rPr>
              <a:t> </a:t>
            </a:r>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23</a:t>
            </a:fld>
            <a:endParaRPr lang="en-US"/>
          </a:p>
        </p:txBody>
      </p:sp>
    </p:spTree>
    <p:extLst>
      <p:ext uri="{BB962C8B-B14F-4D97-AF65-F5344CB8AC3E}">
        <p14:creationId xmlns:p14="http://schemas.microsoft.com/office/powerpoint/2010/main" val="211289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If everything goes well, your visualization will appear on the screen. When you point your cursor to a specific spot on a curve, a window will display the option “click for texts”. After a single click, another window that shows the top results of your searched word in that year will appear. You can then click on the name of each entry to be directed to its corresponding volume in the </a:t>
            </a:r>
            <a:r>
              <a:rPr lang="en-US" sz="1200" kern="1200" dirty="0" err="1">
                <a:solidFill>
                  <a:schemeClr val="tx1"/>
                </a:solidFill>
                <a:effectLst/>
                <a:ea typeface="+mn-ea"/>
                <a:cs typeface="+mn-cs"/>
              </a:rPr>
              <a:t>HathiTrust</a:t>
            </a:r>
            <a:r>
              <a:rPr lang="en-US" sz="1200" kern="1200" dirty="0">
                <a:solidFill>
                  <a:schemeClr val="tx1"/>
                </a:solidFill>
                <a:effectLst/>
                <a:ea typeface="+mn-ea"/>
                <a:cs typeface="+mn-cs"/>
              </a:rPr>
              <a:t> Digital Library.</a:t>
            </a:r>
          </a:p>
        </p:txBody>
      </p:sp>
      <p:sp>
        <p:nvSpPr>
          <p:cNvPr id="4" name="Slide Number Placeholder 3"/>
          <p:cNvSpPr>
            <a:spLocks noGrp="1"/>
          </p:cNvSpPr>
          <p:nvPr>
            <p:ph type="sldNum" sz="quarter" idx="10"/>
          </p:nvPr>
        </p:nvSpPr>
        <p:spPr/>
        <p:txBody>
          <a:bodyPr/>
          <a:lstStyle/>
          <a:p>
            <a:fld id="{D6E44D07-A3ED-9548-BD54-F2D5055F6B9F}" type="slidenum">
              <a:rPr lang="en-US" smtClean="0"/>
              <a:t>24</a:t>
            </a:fld>
            <a:endParaRPr lang="en-US"/>
          </a:p>
        </p:txBody>
      </p:sp>
    </p:spTree>
    <p:extLst>
      <p:ext uri="{BB962C8B-B14F-4D97-AF65-F5344CB8AC3E}">
        <p14:creationId xmlns:p14="http://schemas.microsoft.com/office/powerpoint/2010/main" val="1370663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sz="1200" kern="1200" dirty="0">
                <a:solidFill>
                  <a:schemeClr val="tx1"/>
                </a:solidFill>
                <a:effectLst/>
                <a:ea typeface="+mn-ea"/>
                <a:cs typeface="+mn-cs"/>
              </a:rPr>
              <a:t>Let’s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think</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about</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our</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sample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reference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question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again.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One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possible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approach</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to</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explore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usage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trends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political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concepts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using</a:t>
            </a:r>
            <a:r>
              <a:rPr lang="zh-CN" altLang="en-US" sz="1200" kern="1200" baseline="0" dirty="0">
                <a:solidFill>
                  <a:schemeClr val="tx1"/>
                </a:solidFill>
                <a:effectLst/>
                <a:ea typeface="+mn-ea"/>
                <a:cs typeface="+mn-cs"/>
              </a:rPr>
              <a:t> </a:t>
            </a:r>
            <a:r>
              <a:rPr lang="en-US" altLang="zh-CN" sz="1200" kern="1200" baseline="0" dirty="0" err="1">
                <a:solidFill>
                  <a:schemeClr val="tx1"/>
                </a:solidFill>
                <a:effectLst/>
                <a:ea typeface="+mn-ea"/>
                <a:cs typeface="+mn-cs"/>
              </a:rPr>
              <a:t>HathiTrust+Bookworm</a:t>
            </a:r>
            <a:r>
              <a:rPr lang="en-US" altLang="zh-CN" sz="1200" kern="1200" baseline="0" dirty="0">
                <a:solidFill>
                  <a:schemeClr val="tx1"/>
                </a:solidFill>
                <a:effectLst/>
                <a:ea typeface="+mn-ea"/>
                <a:cs typeface="+mn-cs"/>
              </a:rPr>
              <a:t>.</a:t>
            </a:r>
            <a:r>
              <a:rPr lang="zh-CN" altLang="en-US" sz="1200" kern="1200" baseline="0" dirty="0">
                <a:solidFill>
                  <a:schemeClr val="tx1"/>
                </a:solidFill>
                <a:effectLst/>
                <a:ea typeface="+mn-ea"/>
                <a:cs typeface="+mn-cs"/>
              </a:rPr>
              <a:t> </a:t>
            </a:r>
            <a:endParaRPr lang="en-US" dirty="0"/>
          </a:p>
        </p:txBody>
      </p:sp>
      <p:sp>
        <p:nvSpPr>
          <p:cNvPr id="4" name="Slide Number Placeholder 3"/>
          <p:cNvSpPr>
            <a:spLocks noGrp="1"/>
          </p:cNvSpPr>
          <p:nvPr>
            <p:ph type="sldNum" sz="quarter" idx="10"/>
          </p:nvPr>
        </p:nvSpPr>
        <p:spPr/>
        <p:txBody>
          <a:bodyPr/>
          <a:lstStyle/>
          <a:p>
            <a:fld id="{D821779B-A8ED-F742-8DBB-C57FAEDABD9D}" type="slidenum">
              <a:rPr lang="en-US" smtClean="0"/>
              <a:t>25</a:t>
            </a:fld>
            <a:endParaRPr lang="en-US"/>
          </a:p>
        </p:txBody>
      </p:sp>
    </p:spTree>
    <p:extLst>
      <p:ext uri="{BB962C8B-B14F-4D97-AF65-F5344CB8AC3E}">
        <p14:creationId xmlns:p14="http://schemas.microsoft.com/office/powerpoint/2010/main" val="832563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For our hands-on activity, you will use HT+BW to visualize lexical trends related to your own research interests. </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Access HT+BW from the link on the slide and try searching some terms. Be creative and feel free to experiment! Also, try using faceting to get more interesting results.</a:t>
            </a: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r>
              <a:rPr lang="en-US" altLang="zh-CN" sz="1200" kern="1200" dirty="0">
                <a:solidFill>
                  <a:schemeClr val="tx1"/>
                </a:solidFill>
                <a:effectLst/>
                <a:ea typeface="+mn-ea"/>
                <a:cs typeface="+mn-cs"/>
              </a:rPr>
              <a:t>INSTRUCTOR</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MAY</a:t>
            </a:r>
            <a:r>
              <a:rPr lang="zh-CN" altLang="en-US" sz="1200" kern="1200" baseline="0" dirty="0">
                <a:solidFill>
                  <a:schemeClr val="tx1"/>
                </a:solidFill>
                <a:effectLst/>
                <a:ea typeface="+mn-ea"/>
                <a:cs typeface="+mn-cs"/>
              </a:rPr>
              <a:t> </a:t>
            </a:r>
            <a:r>
              <a:rPr lang="en-US" altLang="zh-CN" sz="1200" kern="1200" dirty="0">
                <a:solidFill>
                  <a:schemeClr val="tx1"/>
                </a:solidFill>
                <a:effectLst/>
                <a:ea typeface="+mn-ea"/>
                <a:cs typeface="+mn-cs"/>
              </a:rPr>
              <a:t>DEMO</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LIVE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IN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WORKSHOP.</a:t>
            </a:r>
            <a:endParaRPr lang="en-US" i="1" dirty="0"/>
          </a:p>
        </p:txBody>
      </p:sp>
      <p:sp>
        <p:nvSpPr>
          <p:cNvPr id="4" name="Slide Number Placeholder 3"/>
          <p:cNvSpPr>
            <a:spLocks noGrp="1"/>
          </p:cNvSpPr>
          <p:nvPr>
            <p:ph type="sldNum" sz="quarter" idx="10"/>
          </p:nvPr>
        </p:nvSpPr>
        <p:spPr/>
        <p:txBody>
          <a:bodyPr/>
          <a:lstStyle/>
          <a:p>
            <a:fld id="{D6E44D07-A3ED-9548-BD54-F2D5055F6B9F}" type="slidenum">
              <a:rPr lang="en-US" smtClean="0"/>
              <a:t>26</a:t>
            </a:fld>
            <a:endParaRPr lang="en-US"/>
          </a:p>
        </p:txBody>
      </p:sp>
    </p:spTree>
    <p:extLst>
      <p:ext uri="{BB962C8B-B14F-4D97-AF65-F5344CB8AC3E}">
        <p14:creationId xmlns:p14="http://schemas.microsoft.com/office/powerpoint/2010/main" val="8567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If you are interested in political concepts, here is one example to try. Use HT+BW to visualize “socialism” and “fascism”. Do you see any trends?</a:t>
            </a:r>
          </a:p>
          <a:p>
            <a:endParaRPr lang="en-US" altLang="zh-CN" sz="1200" kern="1200" baseline="0" dirty="0">
              <a:solidFill>
                <a:schemeClr val="tx1"/>
              </a:solidFill>
              <a:effectLst/>
              <a:ea typeface="+mn-ea"/>
              <a:cs typeface="+mn-cs"/>
            </a:endParaRPr>
          </a:p>
          <a:p>
            <a:r>
              <a:rPr lang="en-US" altLang="zh-CN" sz="1200" kern="1200" dirty="0">
                <a:solidFill>
                  <a:schemeClr val="tx1"/>
                </a:solidFill>
                <a:effectLst/>
                <a:ea typeface="+mn-ea"/>
                <a:cs typeface="+mn-cs"/>
              </a:rPr>
              <a:t>Example 1: </a:t>
            </a:r>
            <a:r>
              <a:rPr lang="en-US" sz="800" kern="1200" dirty="0">
                <a:solidFill>
                  <a:schemeClr val="tx1"/>
                </a:solidFill>
                <a:ea typeface="+mn-ea"/>
                <a:cs typeface="+mn-cs"/>
              </a:rPr>
              <a:t>Socialism vs. fascism</a:t>
            </a:r>
            <a:endParaRPr lang="en-US" altLang="zh-CN" sz="1200" kern="1200" dirty="0">
              <a:solidFill>
                <a:schemeClr val="tx1"/>
              </a:solidFill>
              <a:effectLst/>
              <a:ea typeface="+mn-ea"/>
              <a:cs typeface="+mn-cs"/>
            </a:endParaRPr>
          </a:p>
          <a:p>
            <a:endParaRPr lang="en-US" i="1" dirty="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27</a:t>
            </a:fld>
            <a:endParaRPr lang="en-US"/>
          </a:p>
        </p:txBody>
      </p:sp>
    </p:spTree>
    <p:extLst>
      <p:ext uri="{BB962C8B-B14F-4D97-AF65-F5344CB8AC3E}">
        <p14:creationId xmlns:p14="http://schemas.microsoft.com/office/powerpoint/2010/main" val="34574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Another example is graphing “nationalism” and “internationalism”. Do you see any trends?</a:t>
            </a:r>
          </a:p>
          <a:p>
            <a:endParaRPr lang="en-US" altLang="zh-CN" sz="1200" kern="1200" baseline="0" dirty="0">
              <a:solidFill>
                <a:schemeClr val="tx1"/>
              </a:solidFill>
              <a:effectLs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Example 2: </a:t>
            </a:r>
            <a:r>
              <a:rPr lang="en-US" sz="1200" kern="1200" dirty="0">
                <a:solidFill>
                  <a:schemeClr val="tx1"/>
                </a:solidFill>
                <a:ea typeface="+mn-ea"/>
                <a:cs typeface="+mn-cs"/>
              </a:rPr>
              <a:t>Nationalism and internationalism</a:t>
            </a:r>
          </a:p>
          <a:p>
            <a:endParaRPr lang="en-US" altLang="zh-CN" sz="1200" kern="1200" dirty="0">
              <a:solidFill>
                <a:schemeClr val="tx1"/>
              </a:solidFill>
              <a:effectLst/>
              <a:ea typeface="+mn-ea"/>
              <a:cs typeface="+mn-cs"/>
            </a:endParaRPr>
          </a:p>
          <a:p>
            <a:endParaRPr lang="en-US" i="1" dirty="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28</a:t>
            </a:fld>
            <a:endParaRPr lang="en-US"/>
          </a:p>
        </p:txBody>
      </p:sp>
    </p:spTree>
    <p:extLst>
      <p:ext uri="{BB962C8B-B14F-4D97-AF65-F5344CB8AC3E}">
        <p14:creationId xmlns:p14="http://schemas.microsoft.com/office/powerpoint/2010/main" val="1772368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What trends did you discover? Would anyone like to share?</a:t>
            </a:r>
          </a:p>
          <a:p>
            <a:endParaRPr lang="en-US" altLang="zh-CN" sz="1200" kern="1200" baseline="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i="1" dirty="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29</a:t>
            </a:fld>
            <a:endParaRPr lang="en-US"/>
          </a:p>
        </p:txBody>
      </p:sp>
    </p:spTree>
    <p:extLst>
      <p:ext uri="{BB962C8B-B14F-4D97-AF65-F5344CB8AC3E}">
        <p14:creationId xmlns:p14="http://schemas.microsoft.com/office/powerpoint/2010/main" val="127912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module you</a:t>
            </a:r>
            <a:r>
              <a:rPr lang="en-US" baseline="0" dirty="0"/>
              <a:t> will have used </a:t>
            </a:r>
            <a:r>
              <a:rPr lang="en-US" baseline="0" dirty="0" err="1"/>
              <a:t>HathiTrust+Bookworm</a:t>
            </a:r>
            <a:r>
              <a:rPr lang="en-US" baseline="0" dirty="0"/>
              <a:t> to create a visualization of word usage trends across the HathiTrust corpus.</a:t>
            </a:r>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pPr/>
              <a:t>3</a:t>
            </a:fld>
            <a:endParaRPr lang="en-US" dirty="0"/>
          </a:p>
        </p:txBody>
      </p:sp>
    </p:spTree>
    <p:extLst>
      <p:ext uri="{BB962C8B-B14F-4D97-AF65-F5344CB8AC3E}">
        <p14:creationId xmlns:p14="http://schemas.microsoft.com/office/powerpoint/2010/main" val="1361268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Let’s check in on Sam. HT+BW was relatively important to Sam’s project. He was able to track to usage of words like “creative” and “creativity” over time. Notice how steeply it rose! Sam’s inclination about the rise of “creativity” matches the literature.</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30</a:t>
            </a:fld>
            <a:endParaRPr lang="en-US"/>
          </a:p>
        </p:txBody>
      </p:sp>
    </p:spTree>
    <p:extLst>
      <p:ext uri="{BB962C8B-B14F-4D97-AF65-F5344CB8AC3E}">
        <p14:creationId xmlns:p14="http://schemas.microsoft.com/office/powerpoint/2010/main" val="1377432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Sam used a few beta visualizations with HT+BW, to create different kinds of visualizations.</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31</a:t>
            </a:fld>
            <a:endParaRPr lang="en-US"/>
          </a:p>
        </p:txBody>
      </p:sp>
    </p:spTree>
    <p:extLst>
      <p:ext uri="{BB962C8B-B14F-4D97-AF65-F5344CB8AC3E}">
        <p14:creationId xmlns:p14="http://schemas.microsoft.com/office/powerpoint/2010/main" val="1328517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One he made was this </a:t>
            </a:r>
            <a:r>
              <a:rPr lang="en-US" sz="1200" kern="1200" dirty="0" err="1">
                <a:solidFill>
                  <a:schemeClr val="tx1"/>
                </a:solidFill>
                <a:effectLst/>
                <a:ea typeface="+mn-ea"/>
                <a:cs typeface="+mn-cs"/>
              </a:rPr>
              <a:t>heatmap</a:t>
            </a:r>
            <a:r>
              <a:rPr lang="en-US" sz="1200" kern="1200" dirty="0">
                <a:solidFill>
                  <a:schemeClr val="tx1"/>
                </a:solidFill>
                <a:effectLst/>
                <a:ea typeface="+mn-ea"/>
                <a:cs typeface="+mn-cs"/>
              </a:rPr>
              <a:t> view showing the relative prominence of “creativity” in the literature over time</a:t>
            </a:r>
            <a:r>
              <a:rPr lang="en-US" altLang="zh-CN" sz="1200" kern="1200" dirty="0">
                <a:solidFill>
                  <a:schemeClr val="tx1"/>
                </a:solidFill>
                <a:effectLst/>
                <a:ea typeface="+mn-ea"/>
                <a:cs typeface="+mn-cs"/>
              </a:rPr>
              <a:t>.</a:t>
            </a:r>
            <a:endParaRPr lang="en-US" sz="120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F028CD09-B752-B54F-9BC6-8FE30793453A}" type="slidenum">
              <a:rPr lang="en-US" smtClean="0"/>
              <a:t>32</a:t>
            </a:fld>
            <a:endParaRPr lang="en-US"/>
          </a:p>
        </p:txBody>
      </p:sp>
    </p:spTree>
    <p:extLst>
      <p:ext uri="{BB962C8B-B14F-4D97-AF65-F5344CB8AC3E}">
        <p14:creationId xmlns:p14="http://schemas.microsoft.com/office/powerpoint/2010/main" val="1629686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He also made this alternate heat map, which divides the corpus by Library of Congress subject heading. These views are examples of how Bookworm can display more than just word-frequency line graphs.</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33</a:t>
            </a:fld>
            <a:endParaRPr lang="en-US"/>
          </a:p>
        </p:txBody>
      </p:sp>
    </p:spTree>
    <p:extLst>
      <p:ext uri="{BB962C8B-B14F-4D97-AF65-F5344CB8AC3E}">
        <p14:creationId xmlns:p14="http://schemas.microsoft.com/office/powerpoint/2010/main" val="221038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Finally, let’s wrap-up with </a:t>
            </a:r>
            <a:r>
              <a:rPr lang="en-US" altLang="zh-CN" sz="1200" kern="1200" dirty="0">
                <a:solidFill>
                  <a:schemeClr val="tx1"/>
                </a:solidFill>
                <a:effectLst/>
                <a:ea typeface="+mn-ea"/>
                <a:cs typeface="+mn-cs"/>
              </a:rPr>
              <a:t>a</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discussion. </a:t>
            </a:r>
          </a:p>
          <a:p>
            <a:pPr lvl="0"/>
            <a:r>
              <a:rPr lang="en-US" sz="1200" kern="1200" dirty="0">
                <a:solidFill>
                  <a:schemeClr val="tx1"/>
                </a:solidFill>
                <a:effectLst/>
                <a:ea typeface="+mn-ea"/>
                <a:cs typeface="+mn-cs"/>
              </a:rPr>
              <a:t>Where does visual literacy fit into data literacy overall? </a:t>
            </a:r>
          </a:p>
          <a:p>
            <a:pPr lvl="0"/>
            <a:r>
              <a:rPr lang="en-US" sz="1200" kern="1200" dirty="0">
                <a:solidFill>
                  <a:schemeClr val="tx1"/>
                </a:solidFill>
                <a:effectLst/>
                <a:ea typeface="+mn-ea"/>
                <a:cs typeface="+mn-cs"/>
              </a:rPr>
              <a:t>What would it mean to be visually literate, particularly with regard to text analysis?</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34</a:t>
            </a:fld>
            <a:endParaRPr lang="en-US"/>
          </a:p>
        </p:txBody>
      </p:sp>
    </p:spTree>
    <p:extLst>
      <p:ext uri="{BB962C8B-B14F-4D97-AF65-F5344CB8AC3E}">
        <p14:creationId xmlns:p14="http://schemas.microsoft.com/office/powerpoint/2010/main" val="11481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That’s all we have for this lesson, and we will be happy to take any questions from you. </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35</a:t>
            </a:fld>
            <a:endParaRPr lang="en-US"/>
          </a:p>
        </p:txBody>
      </p:sp>
    </p:spTree>
    <p:extLst>
      <p:ext uri="{BB962C8B-B14F-4D97-AF65-F5344CB8AC3E}">
        <p14:creationId xmlns:p14="http://schemas.microsoft.com/office/powerpoint/2010/main" val="1902048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Show references so attendees know where to find them later.)</a:t>
            </a:r>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36</a:t>
            </a:fld>
            <a:endParaRPr lang="en-US"/>
          </a:p>
        </p:txBody>
      </p:sp>
    </p:spTree>
    <p:extLst>
      <p:ext uri="{BB962C8B-B14F-4D97-AF65-F5344CB8AC3E}">
        <p14:creationId xmlns:p14="http://schemas.microsoft.com/office/powerpoint/2010/main" val="26216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Show references so attendees know where to find them later.)</a:t>
            </a:r>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37</a:t>
            </a:fld>
            <a:endParaRPr lang="en-US"/>
          </a:p>
        </p:txBody>
      </p:sp>
    </p:spTree>
    <p:extLst>
      <p:ext uri="{BB962C8B-B14F-4D97-AF65-F5344CB8AC3E}">
        <p14:creationId xmlns:p14="http://schemas.microsoft.com/office/powerpoint/2010/main" val="193153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First, it is important to understand what data visualization is.</a:t>
            </a:r>
          </a:p>
          <a:p>
            <a:pPr marL="171450" lvl="0" indent="-171450">
              <a:buFont typeface="Arial" charset="0"/>
              <a:buChar char="•"/>
            </a:pPr>
            <a:r>
              <a:rPr lang="en-US" sz="1200" kern="1200" dirty="0">
                <a:solidFill>
                  <a:schemeClr val="tx1"/>
                </a:solidFill>
                <a:effectLst/>
                <a:ea typeface="+mn-ea"/>
                <a:cs typeface="+mn-cs"/>
              </a:rPr>
              <a:t>Data visualization is the process of converting data sources into a visual representation. This representation is usually in graphical form. Broadly speaking, anything that displays data in some visual form can be called a data visualization, including both traditional graphs and charts, as well as more innovative data art. In this lesson, we will be focusing on more common and well-established forms of data visualization.</a:t>
            </a:r>
          </a:p>
          <a:p>
            <a:pPr marL="171450" lvl="0" indent="-171450">
              <a:buFont typeface="Arial" charset="0"/>
              <a:buChar char="•"/>
            </a:pPr>
            <a:r>
              <a:rPr lang="en-US" sz="1200" kern="1200" dirty="0">
                <a:solidFill>
                  <a:schemeClr val="tx1"/>
                </a:solidFill>
                <a:effectLst/>
                <a:ea typeface="+mn-ea"/>
                <a:cs typeface="+mn-cs"/>
              </a:rPr>
              <a:t>Visualizations present particular ways of interpreting data. It is not a transparent, objective projection of what the data is. By selecting different types of visualization and adjusting parameters, the resulting visualization is a researcher’s specific way of interpreting and presenting data. </a:t>
            </a:r>
          </a:p>
          <a:p>
            <a:pPr marL="171450" lvl="0" indent="-171450">
              <a:buFont typeface="Arial" charset="0"/>
              <a:buChar char="•"/>
            </a:pPr>
            <a:r>
              <a:rPr lang="en-US" sz="1200" kern="1200" dirty="0">
                <a:solidFill>
                  <a:schemeClr val="tx1"/>
                </a:solidFill>
                <a:effectLst/>
                <a:ea typeface="+mn-ea"/>
                <a:cs typeface="+mn-cs"/>
              </a:rPr>
              <a:t>Data visualization is an entire field of study, so we’re barely scratching the surface in this module!</a:t>
            </a:r>
          </a:p>
        </p:txBody>
      </p:sp>
      <p:sp>
        <p:nvSpPr>
          <p:cNvPr id="4" name="Slide Number Placeholder 3"/>
          <p:cNvSpPr>
            <a:spLocks noGrp="1"/>
          </p:cNvSpPr>
          <p:nvPr>
            <p:ph type="sldNum" sz="quarter" idx="10"/>
          </p:nvPr>
        </p:nvSpPr>
        <p:spPr/>
        <p:txBody>
          <a:bodyPr/>
          <a:lstStyle/>
          <a:p>
            <a:fld id="{D6E44D07-A3ED-9548-BD54-F2D5055F6B9F}" type="slidenum">
              <a:rPr lang="en-US" smtClean="0"/>
              <a:t>4</a:t>
            </a:fld>
            <a:endParaRPr lang="en-US"/>
          </a:p>
        </p:txBody>
      </p:sp>
    </p:spTree>
    <p:extLst>
      <p:ext uri="{BB962C8B-B14F-4D97-AF65-F5344CB8AC3E}">
        <p14:creationId xmlns:p14="http://schemas.microsoft.com/office/powerpoint/2010/main" val="1993315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Why do researchers visualize data? In general, visualization can help us gain new insights about textual data. Some of the reasons one might want to visualize textual data include:</a:t>
            </a:r>
          </a:p>
          <a:p>
            <a:pPr marL="628650" lvl="1" indent="-171450">
              <a:buFont typeface="Arial" charset="0"/>
              <a:buChar char="•"/>
            </a:pPr>
            <a:r>
              <a:rPr lang="en-US" sz="1200" kern="1200" dirty="0">
                <a:solidFill>
                  <a:schemeClr val="tx1"/>
                </a:solidFill>
                <a:effectLst/>
                <a:ea typeface="+mn-ea"/>
                <a:cs typeface="+mn-cs"/>
              </a:rPr>
              <a:t>By visualizing textual datasets, researchers can understand the general “gist” or broader themes of texts, and they may discover some patterns that cannot be easily extracted by reading texts word-by-word or text-to-text. </a:t>
            </a:r>
          </a:p>
          <a:p>
            <a:pPr marL="628650" lvl="1" indent="-171450">
              <a:buFont typeface="Arial" charset="0"/>
              <a:buChar char="•"/>
            </a:pPr>
            <a:r>
              <a:rPr lang="en-US" sz="1200" kern="1200" dirty="0">
                <a:solidFill>
                  <a:schemeClr val="tx1"/>
                </a:solidFill>
                <a:effectLst/>
                <a:ea typeface="+mn-ea"/>
                <a:cs typeface="+mn-cs"/>
              </a:rPr>
              <a:t>They can </a:t>
            </a:r>
            <a:r>
              <a:rPr lang="en-US" altLang="zh-CN" sz="1200" kern="1200" dirty="0">
                <a:solidFill>
                  <a:schemeClr val="tx1"/>
                </a:solidFill>
                <a:effectLst/>
                <a:ea typeface="+mn-ea"/>
                <a:cs typeface="+mn-cs"/>
              </a:rPr>
              <a:t>also</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help with tracking any general changes that occur to a certain collection over time and space. For example, we can use </a:t>
            </a:r>
            <a:r>
              <a:rPr lang="en-US" sz="1200" kern="1200" dirty="0" err="1">
                <a:solidFill>
                  <a:schemeClr val="tx1"/>
                </a:solidFill>
                <a:effectLst/>
                <a:ea typeface="+mn-ea"/>
                <a:cs typeface="+mn-cs"/>
              </a:rPr>
              <a:t>HT+Bookworm</a:t>
            </a:r>
            <a:r>
              <a:rPr lang="en-US" sz="1200" kern="1200" dirty="0">
                <a:solidFill>
                  <a:schemeClr val="tx1"/>
                </a:solidFill>
                <a:effectLst/>
                <a:ea typeface="+mn-ea"/>
                <a:cs typeface="+mn-cs"/>
              </a:rPr>
              <a:t>, a tool we will be introducing later in this lesson, to track lexical trends.</a:t>
            </a:r>
          </a:p>
          <a:p>
            <a:pPr marL="628650" lvl="1" indent="-171450">
              <a:buFont typeface="Arial" charset="0"/>
              <a:buChar char="•"/>
            </a:pPr>
            <a:r>
              <a:rPr lang="en-US" sz="1200" kern="1200" dirty="0">
                <a:solidFill>
                  <a:schemeClr val="tx1"/>
                </a:solidFill>
                <a:effectLst/>
                <a:ea typeface="+mn-ea"/>
                <a:cs typeface="+mn-cs"/>
              </a:rPr>
              <a:t>Visualization tools can also cluster/group texts for the researcher for overview or classification purposes according to different parameters.</a:t>
            </a:r>
          </a:p>
          <a:p>
            <a:pPr marL="628650" lvl="1" indent="-171450">
              <a:buFont typeface="Arial" charset="0"/>
              <a:buChar char="•"/>
            </a:pPr>
            <a:r>
              <a:rPr lang="en-US" sz="1200" kern="1200" dirty="0">
                <a:solidFill>
                  <a:schemeClr val="tx1"/>
                </a:solidFill>
                <a:effectLst/>
                <a:ea typeface="+mn-ea"/>
                <a:cs typeface="+mn-cs"/>
              </a:rPr>
              <a:t>In some cases, a researcher may also want to compare multiple collections of texts, or to correlate patterns in text to those in other data. Visualization can aid in revealing connections and differences between datasets. </a:t>
            </a:r>
          </a:p>
          <a:p>
            <a:endParaRPr lang="en-US" altLang="zh-CN" sz="1200" kern="1200" baseline="0" dirty="0">
              <a:solidFill>
                <a:schemeClr val="tx1"/>
              </a:solidFil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a typeface="+mn-ea"/>
                <a:cs typeface="+mn-cs"/>
              </a:rPr>
              <a:t>Adapted</a:t>
            </a:r>
            <a:r>
              <a:rPr lang="zh-CN" altLang="en-US" sz="1200" kern="1200" dirty="0">
                <a:solidFill>
                  <a:schemeClr val="tx1"/>
                </a:solidFill>
                <a:ea typeface="+mn-ea"/>
                <a:cs typeface="+mn-cs"/>
              </a:rPr>
              <a:t> </a:t>
            </a:r>
            <a:r>
              <a:rPr lang="en-US" altLang="zh-CN" sz="1200" kern="1200" dirty="0">
                <a:solidFill>
                  <a:schemeClr val="tx1"/>
                </a:solidFill>
                <a:ea typeface="+mn-ea"/>
                <a:cs typeface="+mn-cs"/>
              </a:rPr>
              <a:t>from</a:t>
            </a:r>
            <a:r>
              <a:rPr lang="zh-CN" altLang="en-US" sz="1200" kern="1200" dirty="0">
                <a:solidFill>
                  <a:schemeClr val="tx1"/>
                </a:solidFill>
                <a:ea typeface="+mn-ea"/>
                <a:cs typeface="+mn-cs"/>
              </a:rPr>
              <a:t> </a:t>
            </a:r>
            <a:r>
              <a:rPr lang="en-US" altLang="zh-CN" sz="1200" kern="1200" dirty="0">
                <a:solidFill>
                  <a:schemeClr val="tx1"/>
                </a:solidFill>
                <a:ea typeface="+mn-ea"/>
                <a:cs typeface="+mn-cs"/>
              </a:rPr>
              <a:t>Jason</a:t>
            </a:r>
            <a:r>
              <a:rPr lang="zh-CN" altLang="en-US" sz="1200" kern="1200" dirty="0">
                <a:solidFill>
                  <a:schemeClr val="tx1"/>
                </a:solidFill>
                <a:ea typeface="+mn-ea"/>
                <a:cs typeface="+mn-cs"/>
              </a:rPr>
              <a:t> </a:t>
            </a:r>
            <a:r>
              <a:rPr lang="en-US" altLang="zh-CN" sz="1200" kern="1200" dirty="0">
                <a:solidFill>
                  <a:schemeClr val="tx1"/>
                </a:solidFill>
                <a:ea typeface="+mn-ea"/>
                <a:cs typeface="+mn-cs"/>
              </a:rPr>
              <a:t>Chuang’s</a:t>
            </a:r>
            <a:r>
              <a:rPr lang="zh-CN" altLang="en-US" sz="1200" kern="1200" dirty="0">
                <a:solidFill>
                  <a:schemeClr val="tx1"/>
                </a:solidFill>
                <a:ea typeface="+mn-ea"/>
                <a:cs typeface="+mn-cs"/>
              </a:rPr>
              <a:t> </a:t>
            </a:r>
            <a:r>
              <a:rPr lang="en-US" altLang="zh-CN" sz="1200" kern="1200" dirty="0">
                <a:solidFill>
                  <a:schemeClr val="tx1"/>
                </a:solidFill>
                <a:ea typeface="+mn-ea"/>
                <a:cs typeface="+mn-cs"/>
              </a:rPr>
              <a:t>Text</a:t>
            </a:r>
            <a:r>
              <a:rPr lang="zh-CN" altLang="en-US" sz="1200" kern="1200" dirty="0">
                <a:solidFill>
                  <a:schemeClr val="tx1"/>
                </a:solidFill>
                <a:ea typeface="+mn-ea"/>
                <a:cs typeface="+mn-cs"/>
              </a:rPr>
              <a:t> </a:t>
            </a:r>
            <a:r>
              <a:rPr lang="en-US" altLang="zh-CN" sz="1200" kern="1200" dirty="0">
                <a:solidFill>
                  <a:schemeClr val="tx1"/>
                </a:solidFill>
                <a:ea typeface="+mn-ea"/>
                <a:cs typeface="+mn-cs"/>
              </a:rPr>
              <a:t>Visualization</a:t>
            </a:r>
            <a:r>
              <a:rPr lang="zh-CN" altLang="en-US" sz="1200" kern="1200" baseline="0" dirty="0">
                <a:solidFill>
                  <a:schemeClr val="tx1"/>
                </a:solidFill>
                <a:ea typeface="+mn-ea"/>
                <a:cs typeface="+mn-cs"/>
              </a:rPr>
              <a:t> </a:t>
            </a:r>
            <a:r>
              <a:rPr lang="en-US" altLang="zh-CN" sz="1200" kern="1200" baseline="0" dirty="0">
                <a:solidFill>
                  <a:schemeClr val="tx1"/>
                </a:solidFill>
                <a:ea typeface="+mn-ea"/>
                <a:cs typeface="+mn-cs"/>
              </a:rPr>
              <a:t>course</a:t>
            </a:r>
            <a:r>
              <a:rPr lang="zh-CN" altLang="en-US" sz="1200" kern="1200" baseline="0" dirty="0">
                <a:solidFill>
                  <a:schemeClr val="tx1"/>
                </a:solidFill>
                <a:ea typeface="+mn-ea"/>
                <a:cs typeface="+mn-cs"/>
              </a:rPr>
              <a:t> </a:t>
            </a:r>
            <a:r>
              <a:rPr lang="en-US" altLang="zh-CN" sz="1200" kern="1200" baseline="0" dirty="0">
                <a:solidFill>
                  <a:schemeClr val="tx1"/>
                </a:solidFill>
                <a:ea typeface="+mn-ea"/>
                <a:cs typeface="+mn-cs"/>
              </a:rPr>
              <a:t>at</a:t>
            </a:r>
            <a:r>
              <a:rPr lang="zh-CN" altLang="en-US" sz="1200" kern="1200" baseline="0" dirty="0">
                <a:solidFill>
                  <a:schemeClr val="tx1"/>
                </a:solidFill>
                <a:ea typeface="+mn-ea"/>
                <a:cs typeface="+mn-cs"/>
              </a:rPr>
              <a:t> </a:t>
            </a:r>
            <a:r>
              <a:rPr lang="en-US" altLang="zh-CN" sz="1200" kern="1200" baseline="0" dirty="0">
                <a:solidFill>
                  <a:schemeClr val="tx1"/>
                </a:solidFill>
                <a:ea typeface="+mn-ea"/>
                <a:cs typeface="+mn-cs"/>
              </a:rPr>
              <a:t>Stanford</a:t>
            </a:r>
            <a:r>
              <a:rPr lang="zh-CN" altLang="en-US" sz="1200" kern="1200" baseline="0" dirty="0">
                <a:solidFill>
                  <a:schemeClr val="tx1"/>
                </a:solidFill>
                <a:ea typeface="+mn-ea"/>
                <a:cs typeface="+mn-cs"/>
              </a:rPr>
              <a:t> </a:t>
            </a:r>
            <a:r>
              <a:rPr lang="en-US" altLang="zh-CN" sz="1200" kern="1200" baseline="0" dirty="0">
                <a:solidFill>
                  <a:schemeClr val="tx1"/>
                </a:solidFill>
                <a:ea typeface="+mn-ea"/>
                <a:cs typeface="+mn-cs"/>
              </a:rPr>
              <a:t>University</a:t>
            </a:r>
            <a:r>
              <a:rPr lang="en-US" altLang="zh-CN" sz="1200" kern="1200" dirty="0">
                <a:solidFill>
                  <a:schemeClr val="tx1"/>
                </a:solidFill>
                <a:ea typeface="+mn-ea"/>
                <a:cs typeface="+mn-cs"/>
              </a:rPr>
              <a:t>:</a:t>
            </a:r>
            <a:r>
              <a:rPr lang="zh-CN" altLang="en-US" sz="1200" kern="1200" baseline="0" dirty="0">
                <a:solidFill>
                  <a:schemeClr val="tx1"/>
                </a:solidFill>
                <a:ea typeface="+mn-ea"/>
                <a:cs typeface="+mn-cs"/>
              </a:rPr>
              <a:t> </a:t>
            </a:r>
            <a:r>
              <a:rPr lang="en-US" sz="1200" u="sng" kern="1200" dirty="0">
                <a:solidFill>
                  <a:schemeClr val="tx1"/>
                </a:solidFill>
                <a:effectLst/>
                <a:ea typeface="+mn-ea"/>
                <a:cs typeface="+mn-cs"/>
                <a:hlinkClick r:id="rId3"/>
              </a:rPr>
              <a:t>http://hci.stanford.edu/courses/cs448b/f11/lectures/CS448B-20111117-Text.pdf</a:t>
            </a:r>
            <a:endParaRPr lang="en-US" altLang="zh-CN" sz="1200" kern="1200" baseline="0" dirty="0">
              <a:solidFill>
                <a:schemeClr val="tx1"/>
              </a:solidFill>
              <a:ea typeface="+mn-ea"/>
              <a:cs typeface="+mn-cs"/>
            </a:endParaRPr>
          </a:p>
          <a:p>
            <a:endParaRPr lang="en-US" altLang="zh-CN" sz="1200" kern="1200" baseline="0" dirty="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D6E44D07-A3ED-9548-BD54-F2D5055F6B9F}" type="slidenum">
              <a:rPr lang="en-US" smtClean="0"/>
              <a:t>5</a:t>
            </a:fld>
            <a:endParaRPr lang="en-US"/>
          </a:p>
        </p:txBody>
      </p:sp>
    </p:spTree>
    <p:extLst>
      <p:ext uri="{BB962C8B-B14F-4D97-AF65-F5344CB8AC3E}">
        <p14:creationId xmlns:p14="http://schemas.microsoft.com/office/powerpoint/2010/main" val="20083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Data visualization can be used in two stages during the research process. It can happen in both the earlier exploration stage as well as the later explanation stage. </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In the earlier exploration stage, visualization can be used as a discovery tool. By visualizing data, researchers can explore the full range of the data and extract features and themes/trends in the data. For example, a researcher can use word clouds to visualize the results of topic modelling in order to identify topics more easily, or they can visualize social networks to discover relationships. </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In the later explanation stage, visualizations are commonly used for communicative purposes, often for clearer explanation and presentation of results in publications or other venues. In many cases, visualizations can also better capture the attention and interest of audiences, and serve as prompts for further questions.</a:t>
            </a:r>
          </a:p>
        </p:txBody>
      </p:sp>
      <p:sp>
        <p:nvSpPr>
          <p:cNvPr id="4" name="Slide Number Placeholder 3"/>
          <p:cNvSpPr>
            <a:spLocks noGrp="1"/>
          </p:cNvSpPr>
          <p:nvPr>
            <p:ph type="sldNum" sz="quarter" idx="10"/>
          </p:nvPr>
        </p:nvSpPr>
        <p:spPr/>
        <p:txBody>
          <a:bodyPr/>
          <a:lstStyle/>
          <a:p>
            <a:fld id="{D6E44D07-A3ED-9548-BD54-F2D5055F6B9F}" type="slidenum">
              <a:rPr lang="en-US" smtClean="0"/>
              <a:t>6</a:t>
            </a:fld>
            <a:endParaRPr lang="en-US"/>
          </a:p>
        </p:txBody>
      </p:sp>
    </p:spTree>
    <p:extLst>
      <p:ext uri="{BB962C8B-B14F-4D97-AF65-F5344CB8AC3E}">
        <p14:creationId xmlns:p14="http://schemas.microsoft.com/office/powerpoint/2010/main" val="1621084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There are many types of data visualizations that can be categorized in multiple ways. In this section, we will present some common types of textual data visualizations.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Most of you have probably seen a word cloud before –it’s usually a graphical representation of word frequency. We saw word clouds earlier in our topic models from the HTRC algorithms, where size related to </a:t>
            </a:r>
            <a:r>
              <a:rPr lang="en-US" altLang="zh-CN" sz="1200" kern="1200" dirty="0">
                <a:solidFill>
                  <a:schemeClr val="tx1"/>
                </a:solidFill>
                <a:effectLst/>
                <a:ea typeface="+mn-ea"/>
                <a:cs typeface="+mn-cs"/>
              </a:rPr>
              <a:t>prominence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or</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salience within the topic. </a:t>
            </a:r>
            <a:r>
              <a:rPr lang="en-US" altLang="zh-CN" sz="1200" kern="1200" dirty="0">
                <a:solidFill>
                  <a:schemeClr val="tx1"/>
                </a:solidFill>
                <a:effectLst/>
                <a:ea typeface="+mn-ea"/>
                <a:cs typeface="+mn-cs"/>
              </a:rPr>
              <a:t>It’s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relatively</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unsophisticated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type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visualization,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but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often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quite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effective.</a:t>
            </a:r>
            <a:endParaRPr lang="en-US" sz="1200"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In conventional word clouds, only the font size is controlled to represent one dimension of data (word frequency), but other variables such as text color, font style and tag orientation can also be manipulated to encode additional data dimensions if needed (for example, see research conducted by Waldner et al. in the Further Reading section). </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7</a:t>
            </a:fld>
            <a:endParaRPr lang="en-US"/>
          </a:p>
        </p:txBody>
      </p:sp>
    </p:spTree>
    <p:extLst>
      <p:ext uri="{BB962C8B-B14F-4D97-AF65-F5344CB8AC3E}">
        <p14:creationId xmlns:p14="http://schemas.microsoft.com/office/powerpoint/2010/main" val="55183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sz="1200" kern="1200" dirty="0">
                <a:solidFill>
                  <a:schemeClr val="tx1"/>
                </a:solidFill>
                <a:effectLst/>
                <a:ea typeface="+mn-ea"/>
                <a:cs typeface="+mn-cs"/>
              </a:rPr>
              <a:t>Another</a:t>
            </a:r>
            <a:r>
              <a:rPr lang="en-US" sz="1200" kern="1200" dirty="0">
                <a:solidFill>
                  <a:schemeClr val="tx1"/>
                </a:solidFill>
                <a:effectLst/>
                <a:ea typeface="+mn-ea"/>
                <a:cs typeface="+mn-cs"/>
              </a:rPr>
              <a:t> common type of textual data visualization is trees/hierarchies. Tree-type structures or hierarchies in texts can be analyzed to gain insights on their characteristics. One way to visualize such relationships in texts is a word tree. </a:t>
            </a:r>
          </a:p>
          <a:p>
            <a:pPr lvl="0"/>
            <a:r>
              <a:rPr lang="en-US" sz="1200" kern="1200" dirty="0">
                <a:solidFill>
                  <a:schemeClr val="tx1"/>
                </a:solidFill>
                <a:effectLst/>
                <a:ea typeface="+mn-ea"/>
                <a:cs typeface="+mn-cs"/>
              </a:rPr>
              <a:t>A word tree is a type of visualization that displays </a:t>
            </a:r>
            <a:r>
              <a:rPr lang="en-US" altLang="zh-CN" sz="1200" kern="1200" dirty="0">
                <a:solidFill>
                  <a:schemeClr val="tx1"/>
                </a:solidFill>
                <a:effectLst/>
                <a:ea typeface="+mn-ea"/>
                <a:cs typeface="+mn-cs"/>
              </a:rPr>
              <a:t>the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connection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of</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words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in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text</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in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tree-like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structure.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a:t>
            </a:r>
            <a:r>
              <a:rPr lang="en-US" altLang="zh-CN" sz="1200" kern="1200" dirty="0">
                <a:solidFill>
                  <a:schemeClr val="tx1"/>
                </a:solidFill>
                <a:effectLst/>
                <a:ea typeface="+mn-ea"/>
                <a:cs typeface="+mn-cs"/>
              </a:rPr>
              <a:t>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often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used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to</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show</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different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contexts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which</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word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or</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phrase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appears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and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can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reveal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themes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and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recurrences.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example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here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slide</a:t>
            </a:r>
            <a:r>
              <a:rPr lang="zh-CN" altLang="en-US" sz="1200" kern="1200" baseline="0" dirty="0">
                <a:solidFill>
                  <a:schemeClr val="tx1"/>
                </a:solidFill>
                <a:effectLst/>
                <a:ea typeface="+mn-ea"/>
                <a:cs typeface="+mn-cs"/>
              </a:rPr>
              <a:t> </a:t>
            </a:r>
            <a:r>
              <a:rPr lang="en-US" sz="1200" kern="1200" dirty="0">
                <a:solidFill>
                  <a:schemeClr val="tx1"/>
                </a:solidFill>
                <a:effectLst/>
                <a:ea typeface="+mn-ea"/>
                <a:cs typeface="+mn-cs"/>
              </a:rPr>
              <a:t>is a word tree of Martin Luther King’s “I have a dream” speech</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made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by</a:t>
            </a:r>
            <a:r>
              <a:rPr lang="zh-CN" altLang="en-US" sz="1200" kern="1200" baseline="0" dirty="0">
                <a:solidFill>
                  <a:schemeClr val="tx1"/>
                </a:solidFill>
                <a:effectLst/>
                <a:ea typeface="+mn-ea"/>
                <a:cs typeface="+mn-cs"/>
              </a:rPr>
              <a:t> </a:t>
            </a:r>
            <a:r>
              <a:rPr lang="en-US" sz="1200" dirty="0">
                <a:ea typeface="ＭＳ 明朝" charset="-128"/>
              </a:rPr>
              <a:t>Wattenberg</a:t>
            </a:r>
            <a:r>
              <a:rPr lang="zh-CN" altLang="en-US" sz="1200" dirty="0">
                <a:ea typeface="ＭＳ 明朝" charset="-128"/>
              </a:rPr>
              <a:t> </a:t>
            </a:r>
            <a:r>
              <a:rPr lang="en-US" altLang="zh-CN" sz="1200" dirty="0">
                <a:ea typeface="ＭＳ 明朝" charset="-128"/>
              </a:rPr>
              <a:t>and</a:t>
            </a:r>
            <a:r>
              <a:rPr lang="zh-CN" altLang="en-US" sz="1200" dirty="0">
                <a:ea typeface="ＭＳ 明朝" charset="-128"/>
              </a:rPr>
              <a:t> </a:t>
            </a:r>
            <a:r>
              <a:rPr lang="en-US" sz="1200" dirty="0" err="1">
                <a:ea typeface="ＭＳ 明朝" charset="-128"/>
              </a:rPr>
              <a:t>Viégas</a:t>
            </a:r>
            <a:r>
              <a:rPr lang="en-US" altLang="zh-CN" sz="1200" dirty="0">
                <a:ea typeface="ＭＳ 明朝" charset="-128"/>
              </a:rPr>
              <a:t>.</a:t>
            </a:r>
            <a:r>
              <a:rPr lang="zh-CN" altLang="en-US" sz="1200" dirty="0">
                <a:ea typeface="ＭＳ 明朝" charset="-128"/>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main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“root”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tree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word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and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“branches”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tree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are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all</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words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or</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phrases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that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follow</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word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the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speech.</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In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word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tree,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w</a:t>
            </a:r>
            <a:r>
              <a:rPr lang="en-US" sz="1200" b="0" i="0" kern="1200" dirty="0">
                <a:solidFill>
                  <a:schemeClr val="tx1"/>
                </a:solidFill>
                <a:effectLst/>
                <a:latin typeface="Arial" charset="0"/>
                <a:ea typeface="+mn-ea"/>
                <a:cs typeface="+mn-cs"/>
              </a:rPr>
              <a:t>ords that show up more frequently in combination with the </a:t>
            </a:r>
            <a:r>
              <a:rPr lang="en-US" altLang="zh-CN" sz="1200" b="0" i="0" kern="1200" dirty="0">
                <a:solidFill>
                  <a:schemeClr val="tx1"/>
                </a:solidFill>
                <a:effectLst/>
                <a:latin typeface="Arial" charset="0"/>
                <a:ea typeface="+mn-ea"/>
                <a:cs typeface="+mn-cs"/>
              </a:rPr>
              <a:t>selected</a:t>
            </a:r>
            <a:r>
              <a:rPr lang="zh-CN" altLang="en-US" sz="1200" b="0" i="0" kern="1200" dirty="0">
                <a:solidFill>
                  <a:schemeClr val="tx1"/>
                </a:solidFill>
                <a:effectLst/>
                <a:latin typeface="Arial" charset="0"/>
                <a:ea typeface="+mn-ea"/>
                <a:cs typeface="+mn-cs"/>
              </a:rPr>
              <a:t> </a:t>
            </a:r>
            <a:r>
              <a:rPr lang="en-US" altLang="zh-CN" sz="1200" b="0" i="0" kern="1200" dirty="0">
                <a:solidFill>
                  <a:schemeClr val="tx1"/>
                </a:solidFill>
                <a:effectLst/>
                <a:latin typeface="Arial" charset="0"/>
                <a:ea typeface="+mn-ea"/>
                <a:cs typeface="+mn-cs"/>
              </a:rPr>
              <a:t>“root”</a:t>
            </a:r>
            <a:r>
              <a:rPr lang="zh-CN" alt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word</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or</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phrase</a:t>
            </a:r>
            <a:r>
              <a:rPr lang="en-US" sz="1200" b="0" i="0" kern="1200" dirty="0">
                <a:solidFill>
                  <a:schemeClr val="tx1"/>
                </a:solidFill>
                <a:effectLst/>
                <a:latin typeface="Arial" charset="0"/>
                <a:ea typeface="+mn-ea"/>
                <a:cs typeface="+mn-cs"/>
              </a:rPr>
              <a:t> are displayed in larger font size.</a:t>
            </a:r>
            <a:r>
              <a:rPr lang="zh-CN" altLang="en-US" sz="1200" b="0" i="0" kern="1200" dirty="0">
                <a:solidFill>
                  <a:schemeClr val="tx1"/>
                </a:solidFill>
                <a:effectLst/>
                <a:latin typeface="Arial" charset="0"/>
                <a:ea typeface="+mn-ea"/>
                <a:cs typeface="+mn-cs"/>
              </a:rPr>
              <a:t> </a:t>
            </a:r>
            <a:r>
              <a:rPr lang="en-US" altLang="zh-CN" sz="1200" b="0" i="0" kern="1200" dirty="0">
                <a:solidFill>
                  <a:schemeClr val="tx1"/>
                </a:solidFill>
                <a:effectLst/>
                <a:latin typeface="Arial" charset="0"/>
                <a:ea typeface="+mn-ea"/>
                <a:cs typeface="+mn-cs"/>
              </a:rPr>
              <a:t>As</a:t>
            </a:r>
            <a:r>
              <a:rPr lang="zh-CN" altLang="en-US" sz="1200" b="0" i="0" kern="1200" dirty="0">
                <a:solidFill>
                  <a:schemeClr val="tx1"/>
                </a:solidFill>
                <a:effectLst/>
                <a:latin typeface="Arial" charset="0"/>
                <a:ea typeface="+mn-ea"/>
                <a:cs typeface="+mn-cs"/>
              </a:rPr>
              <a:t> </a:t>
            </a:r>
            <a:r>
              <a:rPr lang="en-US" altLang="zh-CN" sz="1200" b="0" i="0" kern="1200" dirty="0">
                <a:solidFill>
                  <a:schemeClr val="tx1"/>
                </a:solidFill>
                <a:effectLst/>
                <a:latin typeface="Arial" charset="0"/>
                <a:ea typeface="+mn-ea"/>
                <a:cs typeface="+mn-cs"/>
              </a:rPr>
              <a:t>we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can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see,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in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this</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word</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tree,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phrase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“have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a</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dream”</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most</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frequently</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follows</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root</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word</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“I”.</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If</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go</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further</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down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this</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branch,</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can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see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that</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multiple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sentences</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in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speech</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begin</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with</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“I</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have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a</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dream</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that</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one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day”.</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Therefore,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this</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word</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tree</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visually</a:t>
            </a:r>
            <a:r>
              <a:rPr lang="zh-CN" altLang="en-US" sz="1200" b="0" i="0" kern="1200" baseline="0" dirty="0">
                <a:solidFill>
                  <a:schemeClr val="tx1"/>
                </a:solidFill>
                <a:effectLst/>
                <a:latin typeface="Arial" charset="0"/>
                <a:ea typeface="+mn-ea"/>
                <a:cs typeface="+mn-cs"/>
              </a:rPr>
              <a:t> </a:t>
            </a:r>
            <a:r>
              <a:rPr lang="en-US" altLang="zh-CN" sz="1200" b="0" i="0" kern="1200" baseline="0" dirty="0">
                <a:solidFill>
                  <a:schemeClr val="tx1"/>
                </a:solidFill>
                <a:effectLst/>
                <a:latin typeface="Arial" charset="0"/>
                <a:ea typeface="+mn-ea"/>
                <a:cs typeface="+mn-cs"/>
              </a:rPr>
              <a:t>displays</a:t>
            </a:r>
            <a:r>
              <a:rPr lang="en-US" sz="1200" kern="1200" dirty="0">
                <a:solidFill>
                  <a:schemeClr val="tx1"/>
                </a:solidFill>
                <a:effectLst/>
                <a:ea typeface="+mn-ea"/>
                <a:cs typeface="+mn-cs"/>
              </a:rPr>
              <a:t> </a:t>
            </a:r>
            <a:r>
              <a:rPr lang="en-US" altLang="zh-CN" sz="1200" kern="1200" dirty="0">
                <a:solidFill>
                  <a:schemeClr val="tx1"/>
                </a:solidFill>
                <a:effectLst/>
                <a:ea typeface="+mn-ea"/>
                <a:cs typeface="+mn-cs"/>
              </a:rPr>
              <a:t>King’s</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use of repetition </a:t>
            </a:r>
            <a:r>
              <a:rPr lang="en-US" altLang="zh-CN" sz="1200" kern="1200" dirty="0">
                <a:solidFill>
                  <a:schemeClr val="tx1"/>
                </a:solidFill>
                <a:effectLst/>
                <a:ea typeface="+mn-ea"/>
                <a:cs typeface="+mn-cs"/>
              </a:rPr>
              <a:t>in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his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speech</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to build momentum and emotion.</a:t>
            </a:r>
          </a:p>
        </p:txBody>
      </p:sp>
      <p:sp>
        <p:nvSpPr>
          <p:cNvPr id="4" name="Slide Number Placeholder 3"/>
          <p:cNvSpPr>
            <a:spLocks noGrp="1"/>
          </p:cNvSpPr>
          <p:nvPr>
            <p:ph type="sldNum" sz="quarter" idx="10"/>
          </p:nvPr>
        </p:nvSpPr>
        <p:spPr/>
        <p:txBody>
          <a:bodyPr/>
          <a:lstStyle/>
          <a:p>
            <a:fld id="{D6E44D07-A3ED-9548-BD54-F2D5055F6B9F}" type="slidenum">
              <a:rPr lang="en-US" smtClean="0"/>
              <a:t>8</a:t>
            </a:fld>
            <a:endParaRPr lang="en-US"/>
          </a:p>
        </p:txBody>
      </p:sp>
    </p:spTree>
    <p:extLst>
      <p:ext uri="{BB962C8B-B14F-4D97-AF65-F5344CB8AC3E}">
        <p14:creationId xmlns:p14="http://schemas.microsoft.com/office/powerpoint/2010/main" val="155514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Networks are also common among visualizations.</a:t>
            </a:r>
          </a:p>
          <a:p>
            <a:pPr marL="171450" lvl="0" indent="-171450">
              <a:buFont typeface="Arial" charset="0"/>
              <a:buChar char="•"/>
            </a:pPr>
            <a:r>
              <a:rPr lang="en-US" sz="1200" kern="1200" dirty="0">
                <a:solidFill>
                  <a:schemeClr val="tx1"/>
                </a:solidFill>
                <a:effectLst/>
                <a:ea typeface="+mn-ea"/>
                <a:cs typeface="+mn-cs"/>
              </a:rPr>
              <a:t>Often textual data contains web-like relationships among items that cannot be conveniently captured with a tree structure, and in such cases networks may be used to visualize these complex relationships. </a:t>
            </a:r>
          </a:p>
          <a:p>
            <a:pPr marL="171450" lvl="0" indent="-171450">
              <a:buFont typeface="Arial" charset="0"/>
              <a:buChar char="•"/>
            </a:pPr>
            <a:r>
              <a:rPr lang="en-US" sz="1200" kern="1200" dirty="0">
                <a:solidFill>
                  <a:schemeClr val="tx1"/>
                </a:solidFill>
                <a:effectLst/>
                <a:ea typeface="+mn-ea"/>
                <a:cs typeface="+mn-cs"/>
              </a:rPr>
              <a:t>A node-link diagram is a commonly-used type of visualization for representing networks. It captures </a:t>
            </a:r>
            <a:r>
              <a:rPr lang="en-US" altLang="zh-CN" sz="1200" kern="1200" dirty="0">
                <a:solidFill>
                  <a:schemeClr val="tx1"/>
                </a:solidFill>
                <a:effectLst/>
                <a:ea typeface="+mn-ea"/>
                <a:cs typeface="+mn-cs"/>
              </a:rPr>
              <a:t>named</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entities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(such</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as</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people,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places,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and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topics</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 as nodes (also called “vertices”) and relationships as links (also called “edges”), with a circle or dot representing a node, and a line representing a link. </a:t>
            </a:r>
          </a:p>
          <a:p>
            <a:pPr lvl="0"/>
            <a:endParaRPr lang="en-US"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The figure on the screen is a node-link diagram of topics in English books from 1850-1899 by Ted Underwood. In</a:t>
            </a:r>
            <a:r>
              <a:rPr lang="en-US" sz="1200" kern="1200" baseline="0" dirty="0">
                <a:solidFill>
                  <a:schemeClr val="tx1"/>
                </a:solidFill>
                <a:effectLst/>
                <a:ea typeface="+mn-ea"/>
                <a:cs typeface="+mn-cs"/>
              </a:rPr>
              <a:t> it, each node (dot) represents a topic he uncovered using topic modeling on his dataset. The color of the dots represents genres (poetry, drama, fiction, nonfiction, and biography). He correlated the topics to one another to see what words the topics had in common. The visualization shows those connections between correlated topics. </a:t>
            </a:r>
            <a:r>
              <a:rPr lang="en-US" altLang="zh-CN" sz="1200" kern="1200" dirty="0">
                <a:solidFill>
                  <a:schemeClr val="tx1"/>
                </a:solidFill>
                <a:effectLst/>
                <a:ea typeface="+mn-ea"/>
                <a:cs typeface="+mn-cs"/>
              </a:rPr>
              <a:t>Read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more</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about</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Ted</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Underwood’s</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visualization</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of</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topic</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modeling</a:t>
            </a:r>
            <a:r>
              <a:rPr lang="zh-CN" altLang="en-US" sz="1200" kern="1200" baseline="0" dirty="0">
                <a:solidFill>
                  <a:schemeClr val="tx1"/>
                </a:solidFill>
                <a:effectLst/>
                <a:ea typeface="+mn-ea"/>
                <a:cs typeface="+mn-cs"/>
              </a:rPr>
              <a:t> </a:t>
            </a:r>
            <a:r>
              <a:rPr lang="en-US" altLang="zh-CN" sz="1200" kern="1200" baseline="0" dirty="0">
                <a:solidFill>
                  <a:schemeClr val="tx1"/>
                </a:solidFill>
                <a:effectLst/>
                <a:ea typeface="+mn-ea"/>
                <a:cs typeface="+mn-cs"/>
              </a:rPr>
              <a:t>here:</a:t>
            </a:r>
            <a:r>
              <a:rPr lang="zh-CN" altLang="en-US" sz="1200" kern="1200" baseline="0" dirty="0">
                <a:solidFill>
                  <a:schemeClr val="tx1"/>
                </a:solidFill>
                <a:effectLst/>
                <a:ea typeface="+mn-ea"/>
                <a:cs typeface="+mn-cs"/>
              </a:rPr>
              <a:t> </a:t>
            </a:r>
            <a:r>
              <a:rPr lang="en-US" sz="1200" u="sng" kern="1200" dirty="0">
                <a:solidFill>
                  <a:schemeClr val="tx1"/>
                </a:solidFill>
                <a:effectLst/>
                <a:ea typeface="+mn-ea"/>
                <a:cs typeface="+mn-cs"/>
                <a:hlinkClick r:id="rId3"/>
              </a:rPr>
              <a:t>https://tedunderwood.com/2012/11/11/visualizing-topic-models/</a:t>
            </a:r>
            <a:endParaRPr lang="en-US" sz="1200" kern="1200" dirty="0">
              <a:solidFill>
                <a:schemeClr val="tx1"/>
              </a:solidFill>
              <a:effectLst/>
              <a:ea typeface="+mn-ea"/>
              <a:cs typeface="+mn-cs"/>
            </a:endParaRPr>
          </a:p>
          <a:p>
            <a:pPr lvl="0"/>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9</a:t>
            </a:fld>
            <a:endParaRPr lang="en-US"/>
          </a:p>
        </p:txBody>
      </p:sp>
    </p:spTree>
    <p:extLst>
      <p:ext uri="{BB962C8B-B14F-4D97-AF65-F5344CB8AC3E}">
        <p14:creationId xmlns:p14="http://schemas.microsoft.com/office/powerpoint/2010/main" val="627191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6282594" y="665034"/>
            <a:ext cx="5686669" cy="526694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139" y="1750647"/>
            <a:ext cx="10058400" cy="3306736"/>
          </a:xfrm>
          <a:prstGeom prst="rect">
            <a:avLst/>
          </a:prstGeom>
        </p:spPr>
      </p:pic>
    </p:spTree>
    <p:extLst>
      <p:ext uri="{BB962C8B-B14F-4D97-AF65-F5344CB8AC3E}">
        <p14:creationId xmlns:p14="http://schemas.microsoft.com/office/powerpoint/2010/main" val="194112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599090" y="4830879"/>
            <a:ext cx="10972800" cy="1110697"/>
          </a:xfrm>
          <a:prstGeom prst="rect">
            <a:avLst/>
          </a:prstGeom>
        </p:spPr>
        <p:txBody>
          <a:bodyPr anchor="t"/>
          <a:lstStyle>
            <a:lvl1pPr algn="ctr">
              <a:defRPr b="0">
                <a:solidFill>
                  <a:schemeClr val="tx1"/>
                </a:solidFill>
              </a:defRPr>
            </a:lvl1pPr>
          </a:lstStyle>
          <a:p>
            <a:r>
              <a:rPr lang="en-US" b="1" dirty="0" smtClean="0">
                <a:solidFill>
                  <a:schemeClr val="bg1"/>
                </a:solidFill>
                <a:latin typeface="Arial" charset="0"/>
                <a:ea typeface="Arial" charset="0"/>
                <a:cs typeface="Arial" charset="0"/>
              </a:rPr>
              <a:t>Click to edit Master title style</a:t>
            </a:r>
            <a:endParaRPr lang="en-US" b="1" dirty="0">
              <a:solidFill>
                <a:schemeClr val="bg1"/>
              </a:solidFill>
              <a:latin typeface="Arial" charset="0"/>
              <a:ea typeface="Arial" charset="0"/>
              <a:cs typeface="Arial" charset="0"/>
            </a:endParaRPr>
          </a:p>
        </p:txBody>
      </p:sp>
      <p:grpSp>
        <p:nvGrpSpPr>
          <p:cNvPr id="5" name="Group 4"/>
          <p:cNvGrpSpPr/>
          <p:nvPr userDrawn="1"/>
        </p:nvGrpSpPr>
        <p:grpSpPr>
          <a:xfrm>
            <a:off x="2276075" y="1351770"/>
            <a:ext cx="7618830" cy="2914585"/>
            <a:chOff x="2310816" y="1509426"/>
            <a:chExt cx="8363896" cy="2914585"/>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816" y="1509426"/>
              <a:ext cx="3376735" cy="2914585"/>
            </a:xfrm>
            <a:prstGeom prst="rect">
              <a:avLst/>
            </a:prstGeom>
          </p:spPr>
        </p:pic>
        <p:sp>
          <p:nvSpPr>
            <p:cNvPr id="9" name="TextBox 8"/>
            <p:cNvSpPr txBox="1"/>
            <p:nvPr userDrawn="1"/>
          </p:nvSpPr>
          <p:spPr>
            <a:xfrm>
              <a:off x="5687551" y="2215839"/>
              <a:ext cx="4987161" cy="1501758"/>
            </a:xfrm>
            <a:prstGeom prst="rect">
              <a:avLst/>
            </a:prstGeom>
            <a:noFill/>
          </p:spPr>
          <p:txBody>
            <a:bodyPr wrap="square" rtlCol="0">
              <a:spAutoFit/>
            </a:bodyPr>
            <a:lstStyle/>
            <a:p>
              <a:pPr algn="l">
                <a:lnSpc>
                  <a:spcPct val="120000"/>
                </a:lnSpc>
              </a:pPr>
              <a:r>
                <a:rPr lang="en-US" sz="4000" b="1" dirty="0" smtClean="0">
                  <a:solidFill>
                    <a:schemeClr val="bg1"/>
                  </a:solidFill>
                </a:rPr>
                <a:t>Digging</a:t>
              </a:r>
              <a:r>
                <a:rPr lang="en-US" sz="4000" b="1" baseline="0" dirty="0" smtClean="0">
                  <a:solidFill>
                    <a:schemeClr val="bg1"/>
                  </a:solidFill>
                </a:rPr>
                <a:t> Deeper, Reaching Further</a:t>
              </a:r>
              <a:endParaRPr lang="en-US" sz="4000" b="1" dirty="0">
                <a:solidFill>
                  <a:schemeClr val="bg1"/>
                </a:solidFill>
              </a:endParaRPr>
            </a:p>
          </p:txBody>
        </p:sp>
      </p:grpSp>
    </p:spTree>
    <p:extLst>
      <p:ext uri="{BB962C8B-B14F-4D97-AF65-F5344CB8AC3E}">
        <p14:creationId xmlns:p14="http://schemas.microsoft.com/office/powerpoint/2010/main" val="182418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cxnSp>
        <p:nvCxnSpPr>
          <p:cNvPr id="8" name="Straight Connector 7"/>
          <p:cNvCxnSpPr/>
          <p:nvPr userDrawn="1"/>
        </p:nvCxnSpPr>
        <p:spPr>
          <a:xfrm>
            <a:off x="0" y="163286"/>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234" y="1523999"/>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0"/>
          </p:nvPr>
        </p:nvSpPr>
        <p:spPr>
          <a:xfrm>
            <a:off x="621631" y="6359106"/>
            <a:ext cx="2743200" cy="365125"/>
          </a:xfrm>
        </p:spPr>
        <p:txBody>
          <a:bodyPr/>
          <a:lstStyle/>
          <a:p>
            <a:fld id="{22D6AFD8-6E85-8047-9EA8-069EFF8B5ED0}" type="slidenum">
              <a:rPr lang="en-US" smtClean="0"/>
              <a:pPr/>
              <a:t>‹#›</a:t>
            </a:fld>
            <a:endParaRPr lang="en-US" dirty="0"/>
          </a:p>
        </p:txBody>
      </p:sp>
      <p:sp>
        <p:nvSpPr>
          <p:cNvPr id="5" name="TextBox 4"/>
          <p:cNvSpPr txBox="1"/>
          <p:nvPr userDrawn="1"/>
        </p:nvSpPr>
        <p:spPr>
          <a:xfrm>
            <a:off x="156411" y="6385677"/>
            <a:ext cx="866273" cy="338554"/>
          </a:xfrm>
          <a:prstGeom prst="rect">
            <a:avLst/>
          </a:prstGeom>
          <a:noFill/>
        </p:spPr>
        <p:txBody>
          <a:bodyPr wrap="square" rtlCol="0">
            <a:spAutoFit/>
          </a:bodyPr>
          <a:lstStyle/>
          <a:p>
            <a:r>
              <a:rPr lang="en-US" altLang="zh-CN" sz="1600" smtClean="0"/>
              <a:t>M5</a:t>
            </a:r>
            <a:r>
              <a:rPr lang="zh-CN" altLang="en-US" sz="1600" dirty="0" smtClean="0"/>
              <a:t> </a:t>
            </a:r>
            <a:r>
              <a:rPr lang="en-US" altLang="zh-CN" sz="1600" dirty="0" smtClean="0"/>
              <a:t>-</a:t>
            </a:r>
            <a:endParaRPr lang="en-US" sz="1600" dirty="0"/>
          </a:p>
        </p:txBody>
      </p:sp>
    </p:spTree>
    <p:extLst>
      <p:ext uri="{BB962C8B-B14F-4D97-AF65-F5344CB8AC3E}">
        <p14:creationId xmlns:p14="http://schemas.microsoft.com/office/powerpoint/2010/main" val="160162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cxnSp>
        <p:nvCxnSpPr>
          <p:cNvPr id="9" name="Straight Connector 8"/>
          <p:cNvCxnSpPr/>
          <p:nvPr userDrawn="1"/>
        </p:nvCxnSpPr>
        <p:spPr>
          <a:xfrm>
            <a:off x="0" y="163286"/>
            <a:ext cx="12192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234" y="1523999"/>
            <a:ext cx="12192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6411" y="6385677"/>
            <a:ext cx="866273" cy="338554"/>
          </a:xfrm>
          <a:prstGeom prst="rect">
            <a:avLst/>
          </a:prstGeom>
          <a:noFill/>
        </p:spPr>
        <p:txBody>
          <a:bodyPr wrap="square" rtlCol="0">
            <a:spAutoFit/>
          </a:bodyPr>
          <a:lstStyle/>
          <a:p>
            <a:r>
              <a:rPr lang="en-US" altLang="zh-CN" sz="1600" smtClean="0"/>
              <a:t>M5</a:t>
            </a:r>
            <a:r>
              <a:rPr lang="zh-CN" altLang="en-US" sz="1600" dirty="0" smtClean="0"/>
              <a:t> </a:t>
            </a:r>
            <a:r>
              <a:rPr lang="en-US" altLang="zh-CN" sz="1600" dirty="0" smtClean="0"/>
              <a:t>-</a:t>
            </a:r>
            <a:endParaRPr lang="en-US" sz="1600" dirty="0"/>
          </a:p>
        </p:txBody>
      </p:sp>
      <p:sp>
        <p:nvSpPr>
          <p:cNvPr id="12" name="Slide Number Placeholder 3"/>
          <p:cNvSpPr>
            <a:spLocks noGrp="1"/>
          </p:cNvSpPr>
          <p:nvPr>
            <p:ph type="sldNum" sz="quarter" idx="10"/>
          </p:nvPr>
        </p:nvSpPr>
        <p:spPr>
          <a:xfrm>
            <a:off x="621631" y="6359106"/>
            <a:ext cx="2743200" cy="365125"/>
          </a:xfrm>
        </p:spPr>
        <p:txBody>
          <a:bodyPr/>
          <a:lstStyle/>
          <a:p>
            <a:fld id="{22D6AFD8-6E85-8047-9EA8-069EFF8B5ED0}" type="slidenum">
              <a:rPr lang="en-US" smtClean="0"/>
              <a:pPr/>
              <a:t>‹#›</a:t>
            </a:fld>
            <a:endParaRPr lang="en-US" dirty="0"/>
          </a:p>
        </p:txBody>
      </p:sp>
    </p:spTree>
    <p:extLst>
      <p:ext uri="{BB962C8B-B14F-4D97-AF65-F5344CB8AC3E}">
        <p14:creationId xmlns:p14="http://schemas.microsoft.com/office/powerpoint/2010/main" val="206120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sp>
        <p:nvSpPr>
          <p:cNvPr id="5" name="TextBox 4"/>
          <p:cNvSpPr txBox="1"/>
          <p:nvPr userDrawn="1"/>
        </p:nvSpPr>
        <p:spPr>
          <a:xfrm>
            <a:off x="156411" y="6385677"/>
            <a:ext cx="866273" cy="338554"/>
          </a:xfrm>
          <a:prstGeom prst="rect">
            <a:avLst/>
          </a:prstGeom>
          <a:noFill/>
        </p:spPr>
        <p:txBody>
          <a:bodyPr wrap="square" rtlCol="0">
            <a:spAutoFit/>
          </a:bodyPr>
          <a:lstStyle/>
          <a:p>
            <a:r>
              <a:rPr lang="en-US" altLang="zh-CN" sz="1600" smtClean="0"/>
              <a:t>M5</a:t>
            </a:r>
            <a:r>
              <a:rPr lang="zh-CN" altLang="en-US" sz="1600" dirty="0" smtClean="0"/>
              <a:t> </a:t>
            </a:r>
            <a:r>
              <a:rPr lang="en-US" altLang="zh-CN" sz="1600" dirty="0" smtClean="0"/>
              <a:t>-</a:t>
            </a:r>
            <a:endParaRPr lang="en-US" sz="1600" dirty="0"/>
          </a:p>
        </p:txBody>
      </p:sp>
      <p:sp>
        <p:nvSpPr>
          <p:cNvPr id="7" name="Slide Number Placeholder 3"/>
          <p:cNvSpPr>
            <a:spLocks noGrp="1"/>
          </p:cNvSpPr>
          <p:nvPr>
            <p:ph type="sldNum" sz="quarter" idx="10"/>
          </p:nvPr>
        </p:nvSpPr>
        <p:spPr>
          <a:xfrm>
            <a:off x="621631" y="6359106"/>
            <a:ext cx="2743200" cy="365125"/>
          </a:xfrm>
        </p:spPr>
        <p:txBody>
          <a:bodyPr/>
          <a:lstStyle/>
          <a:p>
            <a:fld id="{22D6AFD8-6E85-8047-9EA8-069EFF8B5ED0}" type="slidenum">
              <a:rPr lang="en-US" smtClean="0"/>
              <a:pPr/>
              <a:t>‹#›</a:t>
            </a:fld>
            <a:endParaRPr lang="en-US" dirty="0"/>
          </a:p>
        </p:txBody>
      </p:sp>
    </p:spTree>
    <p:extLst>
      <p:ext uri="{BB962C8B-B14F-4D97-AF65-F5344CB8AC3E}">
        <p14:creationId xmlns:p14="http://schemas.microsoft.com/office/powerpoint/2010/main" val="146590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TextBox 2"/>
          <p:cNvSpPr txBox="1"/>
          <p:nvPr userDrawn="1"/>
        </p:nvSpPr>
        <p:spPr>
          <a:xfrm>
            <a:off x="156411" y="6385677"/>
            <a:ext cx="866273" cy="338554"/>
          </a:xfrm>
          <a:prstGeom prst="rect">
            <a:avLst/>
          </a:prstGeom>
          <a:noFill/>
        </p:spPr>
        <p:txBody>
          <a:bodyPr wrap="square" rtlCol="0">
            <a:spAutoFit/>
          </a:bodyPr>
          <a:lstStyle/>
          <a:p>
            <a:r>
              <a:rPr lang="en-US" altLang="zh-CN" sz="1600" smtClean="0"/>
              <a:t>M5</a:t>
            </a:r>
            <a:r>
              <a:rPr lang="zh-CN" altLang="en-US" sz="1600" dirty="0" smtClean="0"/>
              <a:t> </a:t>
            </a:r>
            <a:r>
              <a:rPr lang="en-US" altLang="zh-CN" sz="1600" dirty="0" smtClean="0"/>
              <a:t>-</a:t>
            </a:r>
            <a:endParaRPr lang="en-US" sz="1600" dirty="0"/>
          </a:p>
        </p:txBody>
      </p:sp>
      <p:sp>
        <p:nvSpPr>
          <p:cNvPr id="4" name="Slide Number Placeholder 3"/>
          <p:cNvSpPr>
            <a:spLocks noGrp="1"/>
          </p:cNvSpPr>
          <p:nvPr>
            <p:ph type="sldNum" sz="quarter" idx="10"/>
          </p:nvPr>
        </p:nvSpPr>
        <p:spPr>
          <a:xfrm>
            <a:off x="621631" y="6359106"/>
            <a:ext cx="2743200" cy="365125"/>
          </a:xfrm>
        </p:spPr>
        <p:txBody>
          <a:bodyPr/>
          <a:lstStyle/>
          <a:p>
            <a:fld id="{22D6AFD8-6E85-8047-9EA8-069EFF8B5ED0}" type="slidenum">
              <a:rPr lang="en-US" smtClean="0"/>
              <a:pPr/>
              <a:t>‹#›</a:t>
            </a:fld>
            <a:endParaRPr lang="en-US" dirty="0"/>
          </a:p>
        </p:txBody>
      </p:sp>
    </p:spTree>
    <p:extLst>
      <p:ext uri="{BB962C8B-B14F-4D97-AF65-F5344CB8AC3E}">
        <p14:creationId xmlns:p14="http://schemas.microsoft.com/office/powerpoint/2010/main" val="149848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26697" y="3982110"/>
            <a:ext cx="7236241" cy="1470025"/>
          </a:xfrm>
        </p:spPr>
        <p:txBody>
          <a:bodyPr/>
          <a:lstStyle>
            <a:lvl1pPr>
              <a:defRPr b="1">
                <a:solidFill>
                  <a:srgbClr val="FFFFFF"/>
                </a:solidFill>
              </a:defRPr>
            </a:lvl1pPr>
          </a:lstStyle>
          <a:p>
            <a:r>
              <a:rPr lang="en-US" dirty="0" smtClean="0"/>
              <a:t>Module title</a:t>
            </a:r>
            <a:endParaRPr lang="en-US" dirty="0"/>
          </a:p>
        </p:txBody>
      </p:sp>
      <p:sp>
        <p:nvSpPr>
          <p:cNvPr id="3" name="Subtitle 2"/>
          <p:cNvSpPr>
            <a:spLocks noGrp="1"/>
          </p:cNvSpPr>
          <p:nvPr>
            <p:ph type="subTitle" idx="1"/>
          </p:nvPr>
        </p:nvSpPr>
        <p:spPr>
          <a:xfrm>
            <a:off x="1828801" y="5485007"/>
            <a:ext cx="8534401" cy="767893"/>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782" y="1145811"/>
            <a:ext cx="3377615" cy="2914585"/>
          </a:xfrm>
          <a:prstGeom prst="rect">
            <a:avLst/>
          </a:prstGeom>
        </p:spPr>
      </p:pic>
      <p:sp>
        <p:nvSpPr>
          <p:cNvPr id="4" name="Slide Number Placeholder 3"/>
          <p:cNvSpPr>
            <a:spLocks noGrp="1"/>
          </p:cNvSpPr>
          <p:nvPr>
            <p:ph type="sldNum" sz="quarter" idx="10"/>
          </p:nvPr>
        </p:nvSpPr>
        <p:spPr/>
        <p:txBody>
          <a:bodyPr/>
          <a:lstStyle/>
          <a:p>
            <a:fld id="{22D6AFD8-6E85-8047-9EA8-069EFF8B5ED0}" type="slidenum">
              <a:rPr lang="en-US" smtClean="0"/>
              <a:pPr/>
              <a:t>‹#›</a:t>
            </a:fld>
            <a:endParaRPr lang="en-US"/>
          </a:p>
        </p:txBody>
      </p:sp>
    </p:spTree>
    <p:extLst>
      <p:ext uri="{BB962C8B-B14F-4D97-AF65-F5344CB8AC3E}">
        <p14:creationId xmlns:p14="http://schemas.microsoft.com/office/powerpoint/2010/main" val="16128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sp>
        <p:nvSpPr>
          <p:cNvPr id="7" name="TextBox 6"/>
          <p:cNvSpPr txBox="1"/>
          <p:nvPr userDrawn="1"/>
        </p:nvSpPr>
        <p:spPr>
          <a:xfrm>
            <a:off x="156411" y="6385677"/>
            <a:ext cx="866273" cy="338554"/>
          </a:xfrm>
          <a:prstGeom prst="rect">
            <a:avLst/>
          </a:prstGeom>
          <a:noFill/>
        </p:spPr>
        <p:txBody>
          <a:bodyPr wrap="square" rtlCol="0">
            <a:spAutoFit/>
          </a:bodyPr>
          <a:lstStyle/>
          <a:p>
            <a:r>
              <a:rPr lang="en-US" altLang="zh-CN" sz="1600" smtClean="0"/>
              <a:t>M5</a:t>
            </a:r>
            <a:r>
              <a:rPr lang="zh-CN" altLang="en-US" sz="1600" dirty="0" smtClean="0"/>
              <a:t> </a:t>
            </a:r>
            <a:r>
              <a:rPr lang="en-US" altLang="zh-CN" sz="1600" dirty="0" smtClean="0"/>
              <a:t>-</a:t>
            </a:r>
            <a:endParaRPr lang="en-US" sz="1600" dirty="0"/>
          </a:p>
        </p:txBody>
      </p:sp>
      <p:sp>
        <p:nvSpPr>
          <p:cNvPr id="9" name="Slide Number Placeholder 3"/>
          <p:cNvSpPr>
            <a:spLocks noGrp="1"/>
          </p:cNvSpPr>
          <p:nvPr>
            <p:ph type="sldNum" sz="quarter" idx="10"/>
          </p:nvPr>
        </p:nvSpPr>
        <p:spPr>
          <a:xfrm>
            <a:off x="621631" y="6359106"/>
            <a:ext cx="2743200" cy="365125"/>
          </a:xfrm>
        </p:spPr>
        <p:txBody>
          <a:bodyPr/>
          <a:lstStyle/>
          <a:p>
            <a:fld id="{22D6AFD8-6E85-8047-9EA8-069EFF8B5ED0}" type="slidenum">
              <a:rPr lang="en-US" smtClean="0"/>
              <a:pPr/>
              <a:t>‹#›</a:t>
            </a:fld>
            <a:endParaRPr lang="en-US" dirty="0"/>
          </a:p>
        </p:txBody>
      </p:sp>
    </p:spTree>
    <p:extLst>
      <p:ext uri="{BB962C8B-B14F-4D97-AF65-F5344CB8AC3E}">
        <p14:creationId xmlns:p14="http://schemas.microsoft.com/office/powerpoint/2010/main" val="1450716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73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758950"/>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413084" y="6356350"/>
            <a:ext cx="2743200" cy="365125"/>
          </a:xfrm>
          <a:prstGeom prst="rect">
            <a:avLst/>
          </a:prstGeom>
        </p:spPr>
        <p:txBody>
          <a:bodyPr vert="horz" lIns="91440" tIns="45720" rIns="91440" bIns="45720" rtlCol="0" anchor="ctr"/>
          <a:lstStyle>
            <a:lvl1pPr algn="l">
              <a:defRPr sz="1600">
                <a:solidFill>
                  <a:schemeClr val="tx1"/>
                </a:solidFill>
              </a:defRPr>
            </a:lvl1pPr>
          </a:lstStyle>
          <a:p>
            <a:fld id="{22D6AFD8-6E85-8047-9EA8-069EFF8B5ED0}" type="slidenum">
              <a:rPr lang="en-US" smtClean="0"/>
              <a:pPr/>
              <a:t>‹#›</a:t>
            </a:fld>
            <a:endParaRPr lang="en-US"/>
          </a:p>
        </p:txBody>
      </p:sp>
    </p:spTree>
    <p:extLst>
      <p:ext uri="{BB962C8B-B14F-4D97-AF65-F5344CB8AC3E}">
        <p14:creationId xmlns:p14="http://schemas.microsoft.com/office/powerpoint/2010/main" val="1640843797"/>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4" r:id="rId5"/>
    <p:sldLayoutId id="2147483655" r:id="rId6"/>
    <p:sldLayoutId id="2147483657"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4.0/" TargetMode="External"/><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tedunderwood.com/2016/12/28/the-gender-balance-of-fiction-1800-2007/" TargetMode="External"/><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centerfordigschol.github.io/chroniclinghoosier/map1.html"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bookworm-project.github.io/Docs/api_philosophy.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bookworm.htrc.illinois.edu/develop"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bookworm.htrc.illinois.edu/develo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hci.stanford.edu/courses/cs448b/f11/lectures/CS448B-20111117-Text.pdf" TargetMode="External"/><Relationship Id="rId4" Type="http://schemas.openxmlformats.org/officeDocument/2006/relationships/hyperlink" Target="http://centerfordigschol.github.io/chroniclinghoosier/map1.html" TargetMode="External"/><Relationship Id="rId5" Type="http://schemas.openxmlformats.org/officeDocument/2006/relationships/hyperlink" Target="http://roskylegaled.com/blog/post/martin-luther-king-jr-s-i-have-a-dream-speech-as-a/" TargetMode="External"/><Relationship Id="rId6" Type="http://schemas.openxmlformats.org/officeDocument/2006/relationships/hyperlink" Target="http://sappingattention.blogspot.com/2017/05/a-brief-visual-history-of-marc.html" TargetMode="External"/><Relationship Id="rId7" Type="http://schemas.openxmlformats.org/officeDocument/2006/relationships/hyperlink" Target="https://bookworm-project.github.io/Docs/api_philosophy.html"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www.theguardian.com/world/interactive/2013/feb/12/state-of-the-union-reading-level" TargetMode="External"/><Relationship Id="rId4" Type="http://schemas.openxmlformats.org/officeDocument/2006/relationships/hyperlink" Target="https://tedunderwood.com/2016/12/28/the-gender-balance-of-fiction-1800-2007/" TargetMode="External"/><Relationship Id="rId5" Type="http://schemas.openxmlformats.org/officeDocument/2006/relationships/hyperlink" Target="https://tedunderwood.com/2012/11/11/visualizing-topic-models/" TargetMode="External"/><Relationship Id="rId6" Type="http://schemas.openxmlformats.org/officeDocument/2006/relationships/hyperlink" Target="https://doi.org/10.1109/TVCG.2008.172"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hci.stanford.edu/courses/cs448b/f11/lectures/CS448B-20111117-Text.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048" y="4349617"/>
            <a:ext cx="10972800" cy="1110697"/>
          </a:xfrm>
        </p:spPr>
        <p:txBody>
          <a:bodyPr>
            <a:normAutofit fontScale="90000"/>
          </a:bodyPr>
          <a:lstStyle/>
          <a:p>
            <a:pPr>
              <a:lnSpc>
                <a:spcPct val="150000"/>
              </a:lnSpc>
            </a:pPr>
            <a:r>
              <a:rPr lang="en-US" b="1" dirty="0">
                <a:solidFill>
                  <a:schemeClr val="bg1"/>
                </a:solidFill>
              </a:rPr>
              <a:t>Module 5: Visualizing Textual Data</a:t>
            </a:r>
            <a:br>
              <a:rPr lang="en-US" b="1" dirty="0">
                <a:solidFill>
                  <a:schemeClr val="bg1"/>
                </a:solidFill>
              </a:rPr>
            </a:br>
            <a:r>
              <a:rPr lang="en-US" b="1" i="1">
                <a:solidFill>
                  <a:schemeClr val="bg1"/>
                </a:solidFill>
              </a:rPr>
              <a:t>An </a:t>
            </a:r>
            <a:r>
              <a:rPr lang="en-US" b="1" i="1" smtClean="0">
                <a:solidFill>
                  <a:schemeClr val="bg1"/>
                </a:solidFill>
              </a:rPr>
              <a:t>Introduction</a:t>
            </a:r>
            <a:endParaRPr lang="en-US" b="1" i="1" dirty="0">
              <a:solidFill>
                <a:schemeClr val="bg1"/>
              </a:solidFill>
            </a:endParaRPr>
          </a:p>
        </p:txBody>
      </p:sp>
      <p:pic>
        <p:nvPicPr>
          <p:cNvPr id="4" name="Picture 3">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27461" t="15384" r="7687" b="26922"/>
          <a:stretch/>
        </p:blipFill>
        <p:spPr>
          <a:xfrm>
            <a:off x="4059936" y="6455664"/>
            <a:ext cx="7644384" cy="27432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5149" r="72545" b="25173"/>
          <a:stretch/>
        </p:blipFill>
        <p:spPr>
          <a:xfrm>
            <a:off x="515722" y="6492240"/>
            <a:ext cx="3507638" cy="256032"/>
          </a:xfrm>
          <a:prstGeom prst="rect">
            <a:avLst/>
          </a:prstGeom>
        </p:spPr>
      </p:pic>
    </p:spTree>
    <p:extLst>
      <p:ext uri="{BB962C8B-B14F-4D97-AF65-F5344CB8AC3E}">
        <p14:creationId xmlns:p14="http://schemas.microsoft.com/office/powerpoint/2010/main" val="19845063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text data visualizations</a:t>
            </a:r>
          </a:p>
        </p:txBody>
      </p:sp>
      <p:sp>
        <p:nvSpPr>
          <p:cNvPr id="8" name="Content Placeholder 2"/>
          <p:cNvSpPr>
            <a:spLocks noGrp="1"/>
          </p:cNvSpPr>
          <p:nvPr>
            <p:ph idx="1"/>
          </p:nvPr>
        </p:nvSpPr>
        <p:spPr>
          <a:xfrm>
            <a:off x="838199" y="1512888"/>
            <a:ext cx="6332622" cy="4351338"/>
          </a:xfrm>
        </p:spPr>
        <p:txBody>
          <a:bodyPr/>
          <a:lstStyle/>
          <a:p>
            <a:pPr marL="0" indent="0">
              <a:lnSpc>
                <a:spcPct val="150000"/>
              </a:lnSpc>
              <a:buNone/>
            </a:pPr>
            <a:r>
              <a:rPr lang="en-US" sz="3200" b="1" dirty="0"/>
              <a:t>Temporal</a:t>
            </a:r>
            <a:r>
              <a:rPr lang="en-US" altLang="zh-CN" sz="3200" b="1" dirty="0"/>
              <a:t>-</a:t>
            </a:r>
            <a:r>
              <a:rPr lang="en-US" sz="3200" b="1" dirty="0"/>
              <a:t> or spatial</a:t>
            </a:r>
            <a:r>
              <a:rPr lang="en-US" altLang="zh-CN" sz="3200" b="1" dirty="0"/>
              <a:t>-based</a:t>
            </a:r>
            <a:r>
              <a:rPr lang="en-US" sz="3200" b="1" dirty="0"/>
              <a:t> visualizations</a:t>
            </a:r>
          </a:p>
          <a:p>
            <a:pPr>
              <a:lnSpc>
                <a:spcPct val="150000"/>
              </a:lnSpc>
            </a:pPr>
            <a:r>
              <a:rPr lang="en-US" sz="3200" dirty="0"/>
              <a:t>T</a:t>
            </a:r>
            <a:r>
              <a:rPr lang="en-US" altLang="zh-CN" sz="3200" dirty="0"/>
              <a:t>emporal</a:t>
            </a:r>
            <a:r>
              <a:rPr lang="zh-CN" altLang="en-US" sz="3200" dirty="0"/>
              <a:t> </a:t>
            </a:r>
            <a:r>
              <a:rPr lang="en-US" altLang="zh-CN" sz="3200" dirty="0"/>
              <a:t>visualizations</a:t>
            </a:r>
            <a:endParaRPr lang="en-US" dirty="0"/>
          </a:p>
          <a:p>
            <a:pPr lvl="1"/>
            <a:endParaRPr lang="en-US" dirty="0"/>
          </a:p>
        </p:txBody>
      </p:sp>
      <p:sp>
        <p:nvSpPr>
          <p:cNvPr id="5" name="Rectangle 4"/>
          <p:cNvSpPr/>
          <p:nvPr/>
        </p:nvSpPr>
        <p:spPr>
          <a:xfrm>
            <a:off x="1077898" y="5202506"/>
            <a:ext cx="4203700" cy="1323439"/>
          </a:xfrm>
          <a:prstGeom prst="rect">
            <a:avLst/>
          </a:prstGeom>
          <a:solidFill>
            <a:schemeClr val="bg1">
              <a:alpha val="97000"/>
            </a:schemeClr>
          </a:solidFill>
        </p:spPr>
        <p:txBody>
          <a:bodyPr wrap="square">
            <a:spAutoFit/>
          </a:bodyPr>
          <a:lstStyle/>
          <a:p>
            <a:pPr algn="r"/>
            <a:r>
              <a:rPr lang="en-US" altLang="zh-CN" sz="1600" dirty="0">
                <a:latin typeface="Arial" charset="0"/>
                <a:ea typeface="ＭＳ 明朝" charset="-128"/>
              </a:rPr>
              <a:t>Percent representation of female characters in English literature </a:t>
            </a:r>
          </a:p>
          <a:p>
            <a:pPr algn="r"/>
            <a:r>
              <a:rPr lang="en-US" altLang="zh-CN" sz="1600" dirty="0">
                <a:latin typeface="Arial" charset="0"/>
                <a:ea typeface="ＭＳ 明朝" charset="-128"/>
              </a:rPr>
              <a:t>(Underwood and </a:t>
            </a:r>
            <a:r>
              <a:rPr lang="en-US" altLang="zh-CN" sz="1600" dirty="0" err="1">
                <a:latin typeface="Arial" charset="0"/>
                <a:ea typeface="ＭＳ 明朝" charset="-128"/>
              </a:rPr>
              <a:t>Bamman</a:t>
            </a:r>
            <a:r>
              <a:rPr lang="en-US" altLang="zh-CN" sz="1600" dirty="0">
                <a:latin typeface="Arial" charset="0"/>
                <a:ea typeface="ＭＳ 明朝" charset="-128"/>
              </a:rPr>
              <a:t>, 2016) </a:t>
            </a:r>
            <a:r>
              <a:rPr lang="en-US" altLang="zh-CN" sz="1600" dirty="0">
                <a:latin typeface="Arial" charset="0"/>
                <a:ea typeface="ＭＳ 明朝" charset="-128"/>
                <a:hlinkClick r:id="rId3"/>
              </a:rPr>
              <a:t>https://tedunderwood.com/2016/12/28/the-gender-balance-of-fiction-1800-2007/</a:t>
            </a:r>
            <a:r>
              <a:rPr lang="en-US" altLang="zh-CN" sz="1600" dirty="0">
                <a:latin typeface="Arial" charset="0"/>
                <a:ea typeface="ＭＳ 明朝" charset="-128"/>
              </a:rPr>
              <a:t> </a:t>
            </a:r>
            <a:endParaRPr lang="en-US" sz="1600" dirty="0"/>
          </a:p>
        </p:txBody>
      </p:sp>
      <p:pic>
        <p:nvPicPr>
          <p:cNvPr id="3" name="Picture 2" descr="Visualization shows the percentage representation of female characters in English-language fiction over time. " title="Visualization of percent representation of female characters in English litera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297" y="2261937"/>
            <a:ext cx="5946051" cy="4459538"/>
          </a:xfrm>
          <a:prstGeom prst="rect">
            <a:avLst/>
          </a:prstGeom>
          <a:ln>
            <a:solidFill>
              <a:schemeClr val="tx1"/>
            </a:solidFill>
          </a:ln>
        </p:spPr>
      </p:pic>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10</a:t>
            </a:fld>
            <a:endParaRPr lang="en-US" dirty="0"/>
          </a:p>
        </p:txBody>
      </p:sp>
    </p:spTree>
    <p:extLst>
      <p:ext uri="{BB962C8B-B14F-4D97-AF65-F5344CB8AC3E}">
        <p14:creationId xmlns:p14="http://schemas.microsoft.com/office/powerpoint/2010/main" val="13637675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text data visualizations</a:t>
            </a:r>
          </a:p>
        </p:txBody>
      </p:sp>
      <p:sp>
        <p:nvSpPr>
          <p:cNvPr id="8" name="Content Placeholder 2"/>
          <p:cNvSpPr>
            <a:spLocks noGrp="1"/>
          </p:cNvSpPr>
          <p:nvPr>
            <p:ph idx="1"/>
          </p:nvPr>
        </p:nvSpPr>
        <p:spPr>
          <a:xfrm>
            <a:off x="838200" y="1512888"/>
            <a:ext cx="10515600" cy="4351338"/>
          </a:xfrm>
        </p:spPr>
        <p:txBody>
          <a:bodyPr>
            <a:normAutofit/>
          </a:bodyPr>
          <a:lstStyle/>
          <a:p>
            <a:pPr marL="0" indent="0">
              <a:lnSpc>
                <a:spcPct val="150000"/>
              </a:lnSpc>
              <a:buNone/>
            </a:pPr>
            <a:r>
              <a:rPr lang="en-US" sz="3200" b="1" dirty="0"/>
              <a:t>Temporal or spatial visualizations</a:t>
            </a:r>
          </a:p>
          <a:p>
            <a:pPr>
              <a:lnSpc>
                <a:spcPct val="150000"/>
              </a:lnSpc>
            </a:pPr>
            <a:r>
              <a:rPr lang="en-US" sz="3200" dirty="0"/>
              <a:t>Maps</a:t>
            </a:r>
          </a:p>
          <a:p>
            <a:pPr lvl="1">
              <a:lnSpc>
                <a:spcPct val="150000"/>
              </a:lnSpc>
            </a:pPr>
            <a:endParaRPr lang="en-US" sz="2800" dirty="0"/>
          </a:p>
          <a:p>
            <a:pPr lvl="1">
              <a:lnSpc>
                <a:spcPct val="150000"/>
              </a:lnSpc>
            </a:pPr>
            <a:endParaRPr lang="en-US" sz="2800" dirty="0"/>
          </a:p>
          <a:p>
            <a:pPr lvl="1">
              <a:lnSpc>
                <a:spcPct val="150000"/>
              </a:lnSpc>
            </a:pPr>
            <a:endParaRPr lang="en-US" sz="2800" dirty="0"/>
          </a:p>
        </p:txBody>
      </p:sp>
      <p:pic>
        <p:nvPicPr>
          <p:cNvPr id="9" name="Picture 8" descr="Map of percent of newspaper pages containing the term “hoosier”. It shows a high concentration of usage in Indiana. " title="Map of percent of newspaper pages containing the term “hoosi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368" y="2268387"/>
            <a:ext cx="7022432" cy="4445234"/>
          </a:xfrm>
          <a:prstGeom prst="rect">
            <a:avLst/>
          </a:prstGeom>
          <a:ln>
            <a:solidFill>
              <a:schemeClr val="tx1"/>
            </a:solidFill>
          </a:ln>
        </p:spPr>
      </p:pic>
      <p:sp>
        <p:nvSpPr>
          <p:cNvPr id="10" name="Rectangle 9"/>
          <p:cNvSpPr/>
          <p:nvPr/>
        </p:nvSpPr>
        <p:spPr>
          <a:xfrm>
            <a:off x="838200" y="5202506"/>
            <a:ext cx="3361035" cy="1323439"/>
          </a:xfrm>
          <a:prstGeom prst="rect">
            <a:avLst/>
          </a:prstGeom>
          <a:solidFill>
            <a:schemeClr val="bg1">
              <a:alpha val="97000"/>
            </a:schemeClr>
          </a:solidFill>
        </p:spPr>
        <p:txBody>
          <a:bodyPr wrap="square">
            <a:spAutoFit/>
          </a:bodyPr>
          <a:lstStyle/>
          <a:p>
            <a:pPr algn="r"/>
            <a:r>
              <a:rPr lang="en-US" altLang="zh-CN" sz="1600" dirty="0">
                <a:latin typeface="Arial" charset="0"/>
                <a:ea typeface="ＭＳ 明朝" charset="-128"/>
              </a:rPr>
              <a:t>Percent of newspaper pages containing the term “</a:t>
            </a:r>
            <a:r>
              <a:rPr lang="en-US" altLang="zh-CN" sz="1600" dirty="0" err="1">
                <a:latin typeface="Arial" charset="0"/>
                <a:ea typeface="ＭＳ 明朝" charset="-128"/>
              </a:rPr>
              <a:t>hoosier</a:t>
            </a:r>
            <a:r>
              <a:rPr lang="en-US" altLang="zh-CN" sz="1600" dirty="0">
                <a:latin typeface="Arial" charset="0"/>
                <a:ea typeface="ＭＳ 明朝" charset="-128"/>
              </a:rPr>
              <a:t>” </a:t>
            </a:r>
          </a:p>
          <a:p>
            <a:pPr algn="r"/>
            <a:r>
              <a:rPr lang="en-US" sz="1600" dirty="0"/>
              <a:t>(Palmer, </a:t>
            </a:r>
            <a:r>
              <a:rPr lang="en-US" sz="1600" dirty="0" err="1"/>
              <a:t>Polley</a:t>
            </a:r>
            <a:r>
              <a:rPr lang="en-US" sz="1600" dirty="0"/>
              <a:t>, &amp; Pollock, </a:t>
            </a:r>
            <a:r>
              <a:rPr lang="en-US" sz="1600" dirty="0" err="1"/>
              <a:t>n.d.</a:t>
            </a:r>
            <a:r>
              <a:rPr lang="en-US" sz="1600" dirty="0"/>
              <a:t>)</a:t>
            </a:r>
            <a:endParaRPr lang="en-US" altLang="zh-CN" sz="1600" dirty="0">
              <a:latin typeface="Arial" charset="0"/>
              <a:ea typeface="ＭＳ 明朝" charset="-128"/>
            </a:endParaRPr>
          </a:p>
          <a:p>
            <a:pPr algn="r"/>
            <a:r>
              <a:rPr lang="en-US" altLang="zh-CN" sz="1600" dirty="0">
                <a:latin typeface="Arial" charset="0"/>
                <a:ea typeface="ＭＳ 明朝" charset="-128"/>
                <a:hlinkClick r:id="rId4"/>
              </a:rPr>
              <a:t>http://centerfordigschol.github.io/chroniclinghoosier/map1.html</a:t>
            </a:r>
            <a:r>
              <a:rPr lang="en-US" altLang="zh-CN" sz="1600" dirty="0">
                <a:latin typeface="Arial" charset="0"/>
                <a:ea typeface="ＭＳ 明朝" charset="-128"/>
              </a:rPr>
              <a:t> </a:t>
            </a:r>
            <a:endParaRPr lang="en-US" sz="1600" dirty="0"/>
          </a:p>
        </p:txBody>
      </p:sp>
      <p:sp>
        <p:nvSpPr>
          <p:cNvPr id="11"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11</a:t>
            </a:fld>
            <a:endParaRPr lang="en-US" dirty="0"/>
          </a:p>
        </p:txBody>
      </p:sp>
    </p:spTree>
    <p:extLst>
      <p:ext uri="{BB962C8B-B14F-4D97-AF65-F5344CB8AC3E}">
        <p14:creationId xmlns:p14="http://schemas.microsoft.com/office/powerpoint/2010/main" val="14503579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text data visualizations</a:t>
            </a:r>
          </a:p>
        </p:txBody>
      </p:sp>
      <p:sp>
        <p:nvSpPr>
          <p:cNvPr id="2" name="Content Placeholder 1"/>
          <p:cNvSpPr>
            <a:spLocks noGrp="1"/>
          </p:cNvSpPr>
          <p:nvPr>
            <p:ph idx="1"/>
          </p:nvPr>
        </p:nvSpPr>
        <p:spPr>
          <a:xfrm>
            <a:off x="838200" y="1512888"/>
            <a:ext cx="10515600" cy="4351338"/>
          </a:xfrm>
        </p:spPr>
        <p:txBody>
          <a:bodyPr>
            <a:normAutofit/>
          </a:bodyPr>
          <a:lstStyle/>
          <a:p>
            <a:pPr marL="0" indent="0">
              <a:lnSpc>
                <a:spcPct val="150000"/>
              </a:lnSpc>
              <a:buNone/>
            </a:pPr>
            <a:r>
              <a:rPr lang="en-US" sz="3200" b="1" dirty="0"/>
              <a:t>Other “multi-dimensional” visualizations </a:t>
            </a:r>
          </a:p>
          <a:p>
            <a:pPr>
              <a:lnSpc>
                <a:spcPct val="150000"/>
              </a:lnSpc>
            </a:pPr>
            <a:r>
              <a:rPr lang="en-US" sz="3200" dirty="0"/>
              <a:t>Bubble charts</a:t>
            </a:r>
          </a:p>
          <a:p>
            <a:pPr>
              <a:lnSpc>
                <a:spcPct val="150000"/>
              </a:lnSpc>
            </a:pPr>
            <a:r>
              <a:rPr lang="en-US" sz="3200" dirty="0"/>
              <a:t>Heat maps</a:t>
            </a:r>
          </a:p>
        </p:txBody>
      </p:sp>
      <p:sp>
        <p:nvSpPr>
          <p:cNvPr id="4" name="Rectangle 3"/>
          <p:cNvSpPr/>
          <p:nvPr/>
        </p:nvSpPr>
        <p:spPr>
          <a:xfrm>
            <a:off x="561474" y="5433020"/>
            <a:ext cx="3125710" cy="923330"/>
          </a:xfrm>
          <a:prstGeom prst="rect">
            <a:avLst/>
          </a:prstGeom>
          <a:noFill/>
        </p:spPr>
        <p:txBody>
          <a:bodyPr wrap="square">
            <a:spAutoFit/>
          </a:bodyPr>
          <a:lstStyle/>
          <a:p>
            <a:pPr algn="r"/>
            <a:r>
              <a:rPr lang="en-US" altLang="zh-CN" dirty="0">
                <a:latin typeface="Arial" charset="0"/>
                <a:ea typeface="ＭＳ 明朝" charset="-128"/>
              </a:rPr>
              <a:t>Bubble</a:t>
            </a:r>
            <a:r>
              <a:rPr lang="zh-CN" altLang="en-US" dirty="0">
                <a:latin typeface="Arial" charset="0"/>
                <a:ea typeface="ＭＳ 明朝" charset="-128"/>
              </a:rPr>
              <a:t> </a:t>
            </a:r>
            <a:r>
              <a:rPr lang="en-US" altLang="zh-CN" dirty="0">
                <a:latin typeface="Arial" charset="0"/>
                <a:ea typeface="ＭＳ 明朝" charset="-128"/>
              </a:rPr>
              <a:t>chart:</a:t>
            </a:r>
            <a:r>
              <a:rPr lang="zh-CN" altLang="en-US" dirty="0">
                <a:latin typeface="Arial" charset="0"/>
                <a:ea typeface="ＭＳ 明朝" charset="-128"/>
              </a:rPr>
              <a:t> </a:t>
            </a:r>
            <a:r>
              <a:rPr lang="en-US" dirty="0"/>
              <a:t>readability of U.S. presidential speeches</a:t>
            </a:r>
            <a:r>
              <a:rPr lang="zh-CN" altLang="en-US" dirty="0"/>
              <a:t> </a:t>
            </a:r>
            <a:r>
              <a:rPr lang="en-US" altLang="zh-CN" dirty="0"/>
              <a:t>(The</a:t>
            </a:r>
            <a:r>
              <a:rPr lang="zh-CN" altLang="en-US" dirty="0"/>
              <a:t> </a:t>
            </a:r>
            <a:r>
              <a:rPr lang="en-US" altLang="zh-CN" dirty="0"/>
              <a:t>Guardian, 2013)</a:t>
            </a:r>
            <a:r>
              <a:rPr lang="en-US" dirty="0"/>
              <a:t> </a:t>
            </a:r>
          </a:p>
        </p:txBody>
      </p:sp>
      <p:pic>
        <p:nvPicPr>
          <p:cNvPr id="5" name="Picture 4" descr="A bubble chart that visualizes the readability of U.S. presidential speeches by the Guardian. Each speech is represented by a colored bubble – the larger the bubble, the longer the speech. Clusters of same-colored bubbles are speeches made by the same president (for example, the small cluster of dark blue bubbles on the far right of the visualization are all speeches made by Obama). The vertical axis represents the reading level of the speeches – the higher a bubble is placed on the graph vertically, the more difficult the speech is to read. The horizontal axis represents the time the speeches were made – the later the speech was made, the bubble representing the speech is placed more near the right side of the graph. " title="Bubble chart of readability of U.S. presidential speeches "/>
          <p:cNvPicPr>
            <a:picLocks noChangeAspect="1"/>
          </p:cNvPicPr>
          <p:nvPr/>
        </p:nvPicPr>
        <p:blipFill rotWithShape="1">
          <a:blip r:embed="rId3">
            <a:extLst>
              <a:ext uri="{28A0092B-C50C-407E-A947-70E740481C1C}">
                <a14:useLocalDpi xmlns:a14="http://schemas.microsoft.com/office/drawing/2010/main" val="0"/>
              </a:ext>
            </a:extLst>
          </a:blip>
          <a:srcRect l="6604" t="25998" r="5000"/>
          <a:stretch/>
        </p:blipFill>
        <p:spPr>
          <a:xfrm>
            <a:off x="3963910" y="3100831"/>
            <a:ext cx="7666616" cy="3255519"/>
          </a:xfrm>
          <a:prstGeom prst="rect">
            <a:avLst/>
          </a:prstGeom>
          <a:ln>
            <a:solidFill>
              <a:schemeClr val="tx1"/>
            </a:solidFill>
          </a:ln>
        </p:spPr>
      </p:pic>
      <p:sp>
        <p:nvSpPr>
          <p:cNvPr id="8"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12</a:t>
            </a:fld>
            <a:endParaRPr lang="en-US" dirty="0"/>
          </a:p>
        </p:txBody>
      </p:sp>
    </p:spTree>
    <p:extLst>
      <p:ext uri="{BB962C8B-B14F-4D97-AF65-F5344CB8AC3E}">
        <p14:creationId xmlns:p14="http://schemas.microsoft.com/office/powerpoint/2010/main" val="1966587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78824"/>
            <a:ext cx="10515600" cy="1325563"/>
          </a:xfrm>
        </p:spPr>
        <p:txBody>
          <a:bodyPr/>
          <a:lstStyle/>
          <a:p>
            <a:r>
              <a:rPr lang="en-US" dirty="0"/>
              <a:t>Common text data visualizations</a:t>
            </a:r>
          </a:p>
        </p:txBody>
      </p:sp>
      <p:sp>
        <p:nvSpPr>
          <p:cNvPr id="2" name="Content Placeholder 1"/>
          <p:cNvSpPr>
            <a:spLocks noGrp="1"/>
          </p:cNvSpPr>
          <p:nvPr>
            <p:ph idx="1"/>
          </p:nvPr>
        </p:nvSpPr>
        <p:spPr>
          <a:xfrm>
            <a:off x="838200" y="1758950"/>
            <a:ext cx="7487653" cy="4351338"/>
          </a:xfrm>
        </p:spPr>
        <p:txBody>
          <a:bodyPr>
            <a:normAutofit/>
          </a:bodyPr>
          <a:lstStyle/>
          <a:p>
            <a:pPr marL="0" indent="0">
              <a:lnSpc>
                <a:spcPct val="150000"/>
              </a:lnSpc>
              <a:buNone/>
            </a:pPr>
            <a:r>
              <a:rPr lang="en-US" sz="3200" b="1" dirty="0"/>
              <a:t>Other “multi-dimensional” visualizations </a:t>
            </a:r>
          </a:p>
          <a:p>
            <a:pPr>
              <a:lnSpc>
                <a:spcPct val="150000"/>
              </a:lnSpc>
            </a:pPr>
            <a:r>
              <a:rPr lang="en-US" sz="3200" dirty="0"/>
              <a:t>Heat maps</a:t>
            </a:r>
          </a:p>
        </p:txBody>
      </p:sp>
      <p:pic>
        <p:nvPicPr>
          <p:cNvPr id="8" name="Picture 7" descr="A heatmap of MARC cataloging at the Library of Congress by book year and cataloging year by Ben Schmidt. The year the item was published is on the vertical axis, the year the MARC record was created is on horizontal axis, and the color relates to the number of books cataloged. The heatmap shows many MARC catalog records were created in the early days of MARC as backlogs were cleared. Over time, only more recently published items were cataloged with MARC. &#10;" title="Heatmap of MARC cataloging at the Library of Congress by book year and cataloging ye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27" y="463798"/>
            <a:ext cx="2368057" cy="6272416"/>
          </a:xfrm>
          <a:prstGeom prst="rect">
            <a:avLst/>
          </a:prstGeom>
          <a:ln>
            <a:solidFill>
              <a:schemeClr val="tx1"/>
            </a:solidFill>
          </a:ln>
        </p:spPr>
      </p:pic>
      <p:sp>
        <p:nvSpPr>
          <p:cNvPr id="9" name="Rectangle 8"/>
          <p:cNvSpPr/>
          <p:nvPr/>
        </p:nvSpPr>
        <p:spPr>
          <a:xfrm>
            <a:off x="4588042" y="4981888"/>
            <a:ext cx="4429785" cy="1754326"/>
          </a:xfrm>
          <a:prstGeom prst="rect">
            <a:avLst/>
          </a:prstGeom>
          <a:noFill/>
        </p:spPr>
        <p:txBody>
          <a:bodyPr wrap="square">
            <a:spAutoFit/>
          </a:bodyPr>
          <a:lstStyle/>
          <a:p>
            <a:pPr algn="r"/>
            <a:r>
              <a:rPr lang="en-US" dirty="0" err="1"/>
              <a:t>Heatmap</a:t>
            </a:r>
            <a:r>
              <a:rPr lang="en-US" dirty="0"/>
              <a:t> of MARC cataloging at the Library of Congress by book year and cataloging year</a:t>
            </a:r>
          </a:p>
          <a:p>
            <a:pPr algn="r"/>
            <a:r>
              <a:rPr lang="en-US" dirty="0"/>
              <a:t>(Schmidt, 2017)  http://</a:t>
            </a:r>
            <a:r>
              <a:rPr lang="en-US" dirty="0" err="1"/>
              <a:t>sappingattention.blogspot.com</a:t>
            </a:r>
            <a:r>
              <a:rPr lang="en-US" dirty="0"/>
              <a:t>/2017/05/a-brief-visual-history-of-</a:t>
            </a:r>
            <a:r>
              <a:rPr lang="en-US" dirty="0" err="1"/>
              <a:t>marc.html</a:t>
            </a:r>
            <a:r>
              <a:rPr lang="en-US" dirty="0"/>
              <a:t>  </a:t>
            </a:r>
          </a:p>
        </p:txBody>
      </p:sp>
      <p:sp>
        <p:nvSpPr>
          <p:cNvPr id="10"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13</a:t>
            </a:fld>
            <a:endParaRPr lang="en-US" dirty="0"/>
          </a:p>
        </p:txBody>
      </p:sp>
    </p:spTree>
    <p:extLst>
      <p:ext uri="{BB962C8B-B14F-4D97-AF65-F5344CB8AC3E}">
        <p14:creationId xmlns:p14="http://schemas.microsoft.com/office/powerpoint/2010/main" val="2390721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325563"/>
          </a:xfrm>
        </p:spPr>
        <p:txBody>
          <a:bodyPr/>
          <a:lstStyle/>
          <a:p>
            <a:r>
              <a:rPr lang="en-US"/>
              <a:t>Activity</a:t>
            </a:r>
            <a:endParaRPr lang="en-US" dirty="0"/>
          </a:p>
        </p:txBody>
      </p:sp>
      <p:sp>
        <p:nvSpPr>
          <p:cNvPr id="3" name="Content Placeholder 2"/>
          <p:cNvSpPr>
            <a:spLocks noGrp="1"/>
          </p:cNvSpPr>
          <p:nvPr>
            <p:ph sz="half" idx="1"/>
          </p:nvPr>
        </p:nvSpPr>
        <p:spPr>
          <a:xfrm>
            <a:off x="838200" y="1556786"/>
            <a:ext cx="10515600" cy="573087"/>
          </a:xfrm>
        </p:spPr>
        <p:txBody>
          <a:bodyPr>
            <a:normAutofit/>
          </a:bodyPr>
          <a:lstStyle/>
          <a:p>
            <a:pPr marL="0" indent="0">
              <a:buNone/>
            </a:pPr>
            <a:r>
              <a:rPr lang="en-US" sz="3200" b="1" dirty="0"/>
              <a:t>Match type of use to the type of visualization:</a:t>
            </a:r>
          </a:p>
        </p:txBody>
      </p:sp>
      <p:graphicFrame>
        <p:nvGraphicFramePr>
          <p:cNvPr id="4" name="Table 3"/>
          <p:cNvGraphicFramePr>
            <a:graphicFrameLocks noGrp="1"/>
          </p:cNvGraphicFramePr>
          <p:nvPr>
            <p:extLst/>
          </p:nvPr>
        </p:nvGraphicFramePr>
        <p:xfrm>
          <a:off x="838198" y="2238292"/>
          <a:ext cx="7471613" cy="3657600"/>
        </p:xfrm>
        <a:graphic>
          <a:graphicData uri="http://schemas.openxmlformats.org/drawingml/2006/table">
            <a:tbl>
              <a:tblPr firstRow="1" bandRow="1">
                <a:tableStyleId>{F5AB1C69-6EDB-4FF4-983F-18BD219EF322}</a:tableStyleId>
              </a:tblPr>
              <a:tblGrid>
                <a:gridCol w="3124202">
                  <a:extLst>
                    <a:ext uri="{9D8B030D-6E8A-4147-A177-3AD203B41FA5}">
                      <a16:colId xmlns="" xmlns:a16="http://schemas.microsoft.com/office/drawing/2014/main" val="20000"/>
                    </a:ext>
                  </a:extLst>
                </a:gridCol>
                <a:gridCol w="4347411">
                  <a:extLst>
                    <a:ext uri="{9D8B030D-6E8A-4147-A177-3AD203B41FA5}">
                      <a16:colId xmlns="" xmlns:a16="http://schemas.microsoft.com/office/drawing/2014/main" val="20001"/>
                    </a:ext>
                  </a:extLst>
                </a:gridCol>
              </a:tblGrid>
              <a:tr h="0">
                <a:tc>
                  <a:txBody>
                    <a:bodyPr/>
                    <a:lstStyle/>
                    <a:p>
                      <a:r>
                        <a:rPr lang="en-US" sz="2400" dirty="0"/>
                        <a:t>Visualization</a:t>
                      </a:r>
                    </a:p>
                  </a:txBody>
                  <a:tcPr/>
                </a:tc>
                <a:tc>
                  <a:txBody>
                    <a:bodyPr/>
                    <a:lstStyle/>
                    <a:p>
                      <a:r>
                        <a:rPr lang="en-US" sz="2400" dirty="0"/>
                        <a:t>What</a:t>
                      </a:r>
                      <a:r>
                        <a:rPr lang="en-US" sz="2400" baseline="0" dirty="0"/>
                        <a:t> would it be good for?</a:t>
                      </a:r>
                      <a:endParaRPr lang="en-US" sz="2400" dirty="0"/>
                    </a:p>
                  </a:txBody>
                  <a:tcPr/>
                </a:tc>
                <a:extLst>
                  <a:ext uri="{0D108BD9-81ED-4DB2-BD59-A6C34878D82A}">
                    <a16:rowId xmlns="" xmlns:a16="http://schemas.microsoft.com/office/drawing/2014/main" val="10000"/>
                  </a:ext>
                </a:extLst>
              </a:tr>
              <a:tr h="370840">
                <a:tc>
                  <a:txBody>
                    <a:bodyPr/>
                    <a:lstStyle/>
                    <a:p>
                      <a:r>
                        <a:rPr lang="en-US" sz="2400" dirty="0"/>
                        <a:t>Word cloud</a:t>
                      </a:r>
                    </a:p>
                  </a:txBody>
                  <a:tcPr/>
                </a:tc>
                <a:tc>
                  <a:txBody>
                    <a:bodyPr/>
                    <a:lstStyle/>
                    <a:p>
                      <a:endParaRPr lang="en-US" sz="2400"/>
                    </a:p>
                  </a:txBody>
                  <a:tcPr/>
                </a:tc>
                <a:extLst>
                  <a:ext uri="{0D108BD9-81ED-4DB2-BD59-A6C34878D82A}">
                    <a16:rowId xmlns="" xmlns:a16="http://schemas.microsoft.com/office/drawing/2014/main" val="10001"/>
                  </a:ext>
                </a:extLst>
              </a:tr>
              <a:tr h="370840">
                <a:tc>
                  <a:txBody>
                    <a:bodyPr/>
                    <a:lstStyle/>
                    <a:p>
                      <a:r>
                        <a:rPr lang="en-US" sz="2400" dirty="0"/>
                        <a:t>Trees or hierarchies</a:t>
                      </a:r>
                    </a:p>
                  </a:txBody>
                  <a:tcPr/>
                </a:tc>
                <a:tc>
                  <a:txBody>
                    <a:bodyPr/>
                    <a:lstStyle/>
                    <a:p>
                      <a:endParaRPr lang="en-US" sz="2400" dirty="0"/>
                    </a:p>
                  </a:txBody>
                  <a:tcPr/>
                </a:tc>
                <a:extLst>
                  <a:ext uri="{0D108BD9-81ED-4DB2-BD59-A6C34878D82A}">
                    <a16:rowId xmlns="" xmlns:a16="http://schemas.microsoft.com/office/drawing/2014/main" val="10002"/>
                  </a:ext>
                </a:extLst>
              </a:tr>
              <a:tr h="370840">
                <a:tc>
                  <a:txBody>
                    <a:bodyPr/>
                    <a:lstStyle/>
                    <a:p>
                      <a:r>
                        <a:rPr lang="en-US" sz="2400" dirty="0"/>
                        <a:t>Networks</a:t>
                      </a:r>
                    </a:p>
                  </a:txBody>
                  <a:tcPr/>
                </a:tc>
                <a:tc>
                  <a:txBody>
                    <a:bodyPr/>
                    <a:lstStyle/>
                    <a:p>
                      <a:endParaRPr lang="en-US" sz="2400" dirty="0"/>
                    </a:p>
                  </a:txBody>
                  <a:tcPr/>
                </a:tc>
                <a:extLst>
                  <a:ext uri="{0D108BD9-81ED-4DB2-BD59-A6C34878D82A}">
                    <a16:rowId xmlns="" xmlns:a16="http://schemas.microsoft.com/office/drawing/2014/main" val="10003"/>
                  </a:ext>
                </a:extLst>
              </a:tr>
              <a:tr h="370840">
                <a:tc>
                  <a:txBody>
                    <a:bodyPr/>
                    <a:lstStyle/>
                    <a:p>
                      <a:r>
                        <a:rPr lang="en-US" sz="2400" dirty="0"/>
                        <a:t>Timeline</a:t>
                      </a:r>
                    </a:p>
                  </a:txBody>
                  <a:tcPr/>
                </a:tc>
                <a:tc>
                  <a:txBody>
                    <a:bodyPr/>
                    <a:lstStyle/>
                    <a:p>
                      <a:endParaRPr lang="en-US" sz="2400" dirty="0"/>
                    </a:p>
                  </a:txBody>
                  <a:tcPr/>
                </a:tc>
                <a:extLst>
                  <a:ext uri="{0D108BD9-81ED-4DB2-BD59-A6C34878D82A}">
                    <a16:rowId xmlns="" xmlns:a16="http://schemas.microsoft.com/office/drawing/2014/main" val="10004"/>
                  </a:ext>
                </a:extLst>
              </a:tr>
              <a:tr h="370840">
                <a:tc>
                  <a:txBody>
                    <a:bodyPr/>
                    <a:lstStyle/>
                    <a:p>
                      <a:r>
                        <a:rPr lang="en-US" sz="2400" dirty="0"/>
                        <a:t>Map</a:t>
                      </a:r>
                    </a:p>
                  </a:txBody>
                  <a:tcPr/>
                </a:tc>
                <a:tc>
                  <a:txBody>
                    <a:bodyPr/>
                    <a:lstStyle/>
                    <a:p>
                      <a:endParaRPr lang="en-US" sz="2400" dirty="0"/>
                    </a:p>
                  </a:txBody>
                  <a:tcPr/>
                </a:tc>
                <a:extLst>
                  <a:ext uri="{0D108BD9-81ED-4DB2-BD59-A6C34878D82A}">
                    <a16:rowId xmlns="" xmlns:a16="http://schemas.microsoft.com/office/drawing/2014/main" val="10005"/>
                  </a:ext>
                </a:extLst>
              </a:tr>
              <a:tr h="370840">
                <a:tc>
                  <a:txBody>
                    <a:bodyPr/>
                    <a:lstStyle/>
                    <a:p>
                      <a:r>
                        <a:rPr lang="en-US" sz="2400" dirty="0"/>
                        <a:t>Bubble</a:t>
                      </a:r>
                      <a:r>
                        <a:rPr lang="en-US" sz="2400" baseline="0" dirty="0"/>
                        <a:t> chart</a:t>
                      </a:r>
                      <a:endParaRPr lang="en-US" sz="2400" dirty="0"/>
                    </a:p>
                  </a:txBody>
                  <a:tcPr/>
                </a:tc>
                <a:tc>
                  <a:txBody>
                    <a:bodyPr/>
                    <a:lstStyle/>
                    <a:p>
                      <a:endParaRPr lang="en-US" sz="2400" dirty="0"/>
                    </a:p>
                  </a:txBody>
                  <a:tcPr/>
                </a:tc>
                <a:extLst>
                  <a:ext uri="{0D108BD9-81ED-4DB2-BD59-A6C34878D82A}">
                    <a16:rowId xmlns="" xmlns:a16="http://schemas.microsoft.com/office/drawing/2014/main" val="10006"/>
                  </a:ext>
                </a:extLst>
              </a:tr>
              <a:tr h="370840">
                <a:tc>
                  <a:txBody>
                    <a:bodyPr/>
                    <a:lstStyle/>
                    <a:p>
                      <a:r>
                        <a:rPr lang="en-US" sz="2400" dirty="0" err="1"/>
                        <a:t>Heatmap</a:t>
                      </a:r>
                      <a:endParaRPr lang="en-US" sz="2400" dirty="0"/>
                    </a:p>
                  </a:txBody>
                  <a:tcPr/>
                </a:tc>
                <a:tc>
                  <a:txBody>
                    <a:bodyPr/>
                    <a:lstStyle/>
                    <a:p>
                      <a:endParaRPr lang="en-US" sz="2400" dirty="0"/>
                    </a:p>
                  </a:txBody>
                  <a:tcPr/>
                </a:tc>
                <a:extLst>
                  <a:ext uri="{0D108BD9-81ED-4DB2-BD59-A6C34878D82A}">
                    <a16:rowId xmlns="" xmlns:a16="http://schemas.microsoft.com/office/drawing/2014/main" val="10007"/>
                  </a:ext>
                </a:extLst>
              </a:tr>
            </a:tbl>
          </a:graphicData>
        </a:graphic>
      </p:graphicFrame>
      <p:cxnSp>
        <p:nvCxnSpPr>
          <p:cNvPr id="18" name="Straight Arrow Connector 17"/>
          <p:cNvCxnSpPr/>
          <p:nvPr/>
        </p:nvCxnSpPr>
        <p:spPr>
          <a:xfrm flipH="1">
            <a:off x="8413081" y="4483783"/>
            <a:ext cx="505328" cy="4617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293768" y="3384467"/>
            <a:ext cx="627649" cy="2345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extLst/>
          </p:nvPr>
        </p:nvGraphicFramePr>
        <p:xfrm>
          <a:off x="9027695" y="2282190"/>
          <a:ext cx="2326105" cy="3569803"/>
        </p:xfrm>
        <a:graphic>
          <a:graphicData uri="http://schemas.openxmlformats.org/drawingml/2006/table">
            <a:tbl>
              <a:tblPr firstRow="1" bandRow="1">
                <a:tableStyleId>{21E4AEA4-8DFA-4A89-87EB-49C32662AFE0}</a:tableStyleId>
              </a:tblPr>
              <a:tblGrid>
                <a:gridCol w="2326105">
                  <a:extLst>
                    <a:ext uri="{9D8B030D-6E8A-4147-A177-3AD203B41FA5}">
                      <a16:colId xmlns="" xmlns:a16="http://schemas.microsoft.com/office/drawing/2014/main" val="20000"/>
                    </a:ext>
                  </a:extLst>
                </a:gridCol>
              </a:tblGrid>
              <a:tr h="521368">
                <a:tc>
                  <a:txBody>
                    <a:bodyPr/>
                    <a:lstStyle/>
                    <a:p>
                      <a:r>
                        <a:rPr lang="en-US" sz="2400" dirty="0"/>
                        <a:t>Uses</a:t>
                      </a:r>
                    </a:p>
                  </a:txBody>
                  <a:tcPr/>
                </a:tc>
                <a:extLst>
                  <a:ext uri="{0D108BD9-81ED-4DB2-BD59-A6C34878D82A}">
                    <a16:rowId xmlns="" xmlns:a16="http://schemas.microsoft.com/office/drawing/2014/main" val="10000"/>
                  </a:ext>
                </a:extLst>
              </a:tr>
              <a:tr h="467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Change over time </a:t>
                      </a:r>
                    </a:p>
                  </a:txBody>
                  <a:tcPr/>
                </a:tc>
                <a:extLst>
                  <a:ext uri="{0D108BD9-81ED-4DB2-BD59-A6C34878D82A}">
                    <a16:rowId xmlns="" xmlns:a16="http://schemas.microsoft.com/office/drawing/2014/main" val="10001"/>
                  </a:ext>
                </a:extLst>
              </a:tr>
              <a:tr h="467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Spatial</a:t>
                      </a:r>
                    </a:p>
                  </a:txBody>
                  <a:tcPr/>
                </a:tc>
                <a:extLst>
                  <a:ext uri="{0D108BD9-81ED-4DB2-BD59-A6C34878D82A}">
                    <a16:rowId xmlns="" xmlns:a16="http://schemas.microsoft.com/office/drawing/2014/main" val="10002"/>
                  </a:ext>
                </a:extLst>
              </a:tr>
              <a:tr h="467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Topical density</a:t>
                      </a:r>
                    </a:p>
                  </a:txBody>
                  <a:tcPr/>
                </a:tc>
                <a:extLst>
                  <a:ext uri="{0D108BD9-81ED-4DB2-BD59-A6C34878D82A}">
                    <a16:rowId xmlns="" xmlns:a16="http://schemas.microsoft.com/office/drawing/2014/main" val="10003"/>
                  </a:ext>
                </a:extLst>
              </a:tr>
              <a:tr h="467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Relationships</a:t>
                      </a:r>
                    </a:p>
                  </a:txBody>
                  <a:tcPr/>
                </a:tc>
                <a:extLst>
                  <a:ext uri="{0D108BD9-81ED-4DB2-BD59-A6C34878D82A}">
                    <a16:rowId xmlns="" xmlns:a16="http://schemas.microsoft.com/office/drawing/2014/main" val="10004"/>
                  </a:ext>
                </a:extLst>
              </a:tr>
              <a:tr h="467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Word distribution</a:t>
                      </a:r>
                    </a:p>
                  </a:txBody>
                  <a:tcPr/>
                </a:tc>
                <a:extLst>
                  <a:ext uri="{0D108BD9-81ED-4DB2-BD59-A6C34878D82A}">
                    <a16:rowId xmlns="" xmlns:a16="http://schemas.microsoft.com/office/drawing/2014/main" val="10005"/>
                  </a:ext>
                </a:extLst>
              </a:tr>
            </a:tbl>
          </a:graphicData>
        </a:graphic>
      </p:graphicFrame>
      <p:sp>
        <p:nvSpPr>
          <p:cNvPr id="8" name="Rectangle 7"/>
          <p:cNvSpPr/>
          <p:nvPr/>
        </p:nvSpPr>
        <p:spPr>
          <a:xfrm>
            <a:off x="7951941" y="543391"/>
            <a:ext cx="3531736" cy="646331"/>
          </a:xfrm>
          <a:prstGeom prst="rect">
            <a:avLst/>
          </a:prstGeom>
        </p:spPr>
        <p:txBody>
          <a:bodyPr wrap="none">
            <a:spAutoFit/>
          </a:bodyPr>
          <a:lstStyle/>
          <a:p>
            <a:r>
              <a:rPr lang="en-US" sz="3600" dirty="0">
                <a:solidFill>
                  <a:srgbClr val="000000"/>
                </a:solidFill>
                <a:latin typeface="+mj-lt"/>
                <a:ea typeface="ＭＳ 明朝" charset="-128"/>
                <a:cs typeface="Arial" charset="0"/>
                <a:sym typeface="Wingdings" charset="2"/>
              </a:rPr>
              <a:t></a:t>
            </a:r>
            <a:r>
              <a:rPr lang="en-US" sz="3200" dirty="0">
                <a:solidFill>
                  <a:srgbClr val="000000"/>
                </a:solidFill>
                <a:latin typeface="+mj-lt"/>
                <a:ea typeface="ＭＳ 明朝" charset="-128"/>
              </a:rPr>
              <a:t> </a:t>
            </a:r>
            <a:r>
              <a:rPr lang="en-US" altLang="zh-CN" sz="2800" i="1" dirty="0">
                <a:solidFill>
                  <a:srgbClr val="000000"/>
                </a:solidFill>
                <a:latin typeface="+mj-lt"/>
                <a:ea typeface="ＭＳ 明朝" charset="-128"/>
              </a:rPr>
              <a:t>See</a:t>
            </a:r>
            <a:r>
              <a:rPr lang="zh-CN" altLang="en-US" sz="2800" i="1" dirty="0">
                <a:solidFill>
                  <a:srgbClr val="000000"/>
                </a:solidFill>
                <a:latin typeface="+mj-lt"/>
                <a:ea typeface="ＭＳ 明朝" charset="-128"/>
              </a:rPr>
              <a:t> </a:t>
            </a:r>
            <a:r>
              <a:rPr lang="en-US" altLang="zh-CN" sz="2800" i="1" dirty="0">
                <a:solidFill>
                  <a:srgbClr val="000000"/>
                </a:solidFill>
                <a:latin typeface="+mj-lt"/>
                <a:ea typeface="ＭＳ 明朝" charset="-128"/>
              </a:rPr>
              <a:t>Handout</a:t>
            </a:r>
            <a:r>
              <a:rPr lang="zh-CN" altLang="en-US" sz="2800" i="1" dirty="0">
                <a:solidFill>
                  <a:srgbClr val="000000"/>
                </a:solidFill>
                <a:latin typeface="+mj-lt"/>
                <a:ea typeface="ＭＳ 明朝" charset="-128"/>
              </a:rPr>
              <a:t> </a:t>
            </a:r>
            <a:r>
              <a:rPr lang="en-US" altLang="zh-CN" sz="2800" i="1" dirty="0" smtClean="0">
                <a:solidFill>
                  <a:srgbClr val="000000"/>
                </a:solidFill>
                <a:latin typeface="+mj-lt"/>
                <a:ea typeface="ＭＳ 明朝" charset="-128"/>
              </a:rPr>
              <a:t>p. 1</a:t>
            </a:r>
            <a:endParaRPr lang="en-US" sz="2800" dirty="0">
              <a:latin typeface="+mj-lt"/>
            </a:endParaRPr>
          </a:p>
        </p:txBody>
      </p:sp>
      <p:sp>
        <p:nvSpPr>
          <p:cNvPr id="5" name="Rectangle 4"/>
          <p:cNvSpPr/>
          <p:nvPr/>
        </p:nvSpPr>
        <p:spPr>
          <a:xfrm>
            <a:off x="1676398" y="5940540"/>
            <a:ext cx="10515602" cy="954107"/>
          </a:xfrm>
          <a:prstGeom prst="rect">
            <a:avLst/>
          </a:prstGeom>
        </p:spPr>
        <p:txBody>
          <a:bodyPr wrap="square">
            <a:spAutoFit/>
          </a:bodyPr>
          <a:lstStyle/>
          <a:p>
            <a:r>
              <a:rPr lang="en-US" sz="2800" dirty="0">
                <a:solidFill>
                  <a:srgbClr val="000000"/>
                </a:solidFill>
                <a:latin typeface="Arial" charset="0"/>
              </a:rPr>
              <a:t>** Bonus: what kinds of variables (i.e. data points) you would need for each visualization?</a:t>
            </a:r>
            <a:endParaRPr lang="en-US" sz="2800" dirty="0"/>
          </a:p>
        </p:txBody>
      </p:sp>
      <p:sp>
        <p:nvSpPr>
          <p:cNvPr id="12"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14</a:t>
            </a:fld>
            <a:endParaRPr lang="en-US" dirty="0"/>
          </a:p>
        </p:txBody>
      </p:sp>
    </p:spTree>
    <p:extLst>
      <p:ext uri="{BB962C8B-B14F-4D97-AF65-F5344CB8AC3E}">
        <p14:creationId xmlns:p14="http://schemas.microsoft.com/office/powerpoint/2010/main" val="18715268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Common visualization tools</a:t>
            </a:r>
            <a:endParaRPr lang="en-US" dirty="0"/>
          </a:p>
        </p:txBody>
      </p:sp>
      <p:sp>
        <p:nvSpPr>
          <p:cNvPr id="8" name="Content Placeholder 2"/>
          <p:cNvSpPr>
            <a:spLocks noGrp="1"/>
          </p:cNvSpPr>
          <p:nvPr>
            <p:ph idx="1"/>
          </p:nvPr>
        </p:nvSpPr>
        <p:spPr>
          <a:xfrm>
            <a:off x="838201" y="1758950"/>
            <a:ext cx="5594684" cy="5099050"/>
          </a:xfrm>
        </p:spPr>
        <p:txBody>
          <a:bodyPr numCol="1">
            <a:normAutofit/>
          </a:bodyPr>
          <a:lstStyle/>
          <a:p>
            <a:pPr>
              <a:lnSpc>
                <a:spcPct val="100000"/>
              </a:lnSpc>
            </a:pPr>
            <a:r>
              <a:rPr lang="en-US" altLang="zh-CN" sz="3200" b="1" dirty="0"/>
              <a:t>Word clouds</a:t>
            </a:r>
          </a:p>
          <a:p>
            <a:pPr lvl="1">
              <a:lnSpc>
                <a:spcPct val="100000"/>
              </a:lnSpc>
            </a:pPr>
            <a:r>
              <a:rPr lang="en-US" altLang="zh-CN" sz="2800" dirty="0" err="1"/>
              <a:t>Voyant</a:t>
            </a:r>
            <a:endParaRPr lang="en-US" altLang="zh-CN" sz="2800" dirty="0"/>
          </a:p>
          <a:p>
            <a:pPr lvl="1">
              <a:lnSpc>
                <a:spcPct val="100000"/>
              </a:lnSpc>
            </a:pPr>
            <a:r>
              <a:rPr lang="en-US" altLang="zh-CN" sz="2800" dirty="0" err="1"/>
              <a:t>Wordle</a:t>
            </a:r>
            <a:endParaRPr lang="en-US" altLang="zh-CN" sz="2800" dirty="0"/>
          </a:p>
          <a:p>
            <a:pPr marL="457200" indent="-457200">
              <a:lnSpc>
                <a:spcPct val="100000"/>
              </a:lnSpc>
            </a:pPr>
            <a:r>
              <a:rPr lang="en-US" altLang="zh-CN" sz="3200" b="1" dirty="0"/>
              <a:t>Word use trends </a:t>
            </a:r>
          </a:p>
          <a:p>
            <a:pPr marL="914400" lvl="1" indent="-457200">
              <a:lnSpc>
                <a:spcPct val="100000"/>
              </a:lnSpc>
              <a:buFont typeface="Arial" charset="0"/>
              <a:buChar char="•"/>
            </a:pPr>
            <a:r>
              <a:rPr lang="en-US" altLang="zh-CN" sz="2800" dirty="0"/>
              <a:t>Google</a:t>
            </a:r>
            <a:r>
              <a:rPr lang="zh-CN" altLang="en-US" sz="2800" dirty="0"/>
              <a:t> </a:t>
            </a:r>
            <a:r>
              <a:rPr lang="en-US" altLang="zh-CN" sz="2800" dirty="0"/>
              <a:t>Books</a:t>
            </a:r>
            <a:r>
              <a:rPr lang="zh-CN" altLang="en-US" sz="2800" dirty="0"/>
              <a:t> </a:t>
            </a:r>
            <a:r>
              <a:rPr lang="en-US" altLang="zh-CN" sz="2800" dirty="0" err="1"/>
              <a:t>Ngram</a:t>
            </a:r>
            <a:r>
              <a:rPr lang="zh-CN" altLang="en-US" sz="2800" dirty="0"/>
              <a:t> </a:t>
            </a:r>
            <a:r>
              <a:rPr lang="en-US" altLang="zh-CN" sz="2800" dirty="0"/>
              <a:t>Viewer</a:t>
            </a:r>
          </a:p>
          <a:p>
            <a:pPr marL="914400" lvl="1" indent="-457200">
              <a:lnSpc>
                <a:spcPct val="100000"/>
              </a:lnSpc>
              <a:buFont typeface="Arial" charset="0"/>
              <a:buChar char="•"/>
            </a:pPr>
            <a:r>
              <a:rPr lang="en-US" altLang="zh-CN" sz="2800" dirty="0" err="1"/>
              <a:t>HathiTrust+Bookworm</a:t>
            </a:r>
            <a:endParaRPr lang="en-US" altLang="zh-CN" sz="3200" dirty="0"/>
          </a:p>
          <a:p>
            <a:pPr>
              <a:lnSpc>
                <a:spcPct val="100000"/>
              </a:lnSpc>
            </a:pPr>
            <a:r>
              <a:rPr lang="en-US" altLang="zh-CN" sz="3200" b="1" dirty="0"/>
              <a:t>Tabular data visualization</a:t>
            </a:r>
          </a:p>
          <a:p>
            <a:pPr lvl="1">
              <a:lnSpc>
                <a:spcPct val="100000"/>
              </a:lnSpc>
            </a:pPr>
            <a:r>
              <a:rPr lang="en-US" altLang="zh-CN" sz="2800" dirty="0"/>
              <a:t>Tableau</a:t>
            </a:r>
          </a:p>
        </p:txBody>
      </p:sp>
      <p:sp>
        <p:nvSpPr>
          <p:cNvPr id="3" name="Rectangle 2"/>
          <p:cNvSpPr/>
          <p:nvPr/>
        </p:nvSpPr>
        <p:spPr>
          <a:xfrm>
            <a:off x="6432885" y="1758950"/>
            <a:ext cx="4920915" cy="4329070"/>
          </a:xfrm>
          <a:prstGeom prst="rect">
            <a:avLst/>
          </a:prstGeom>
        </p:spPr>
        <p:txBody>
          <a:bodyPr wrap="square">
            <a:spAutoFit/>
          </a:bodyPr>
          <a:lstStyle/>
          <a:p>
            <a:pPr marL="457200" indent="-457200">
              <a:lnSpc>
                <a:spcPct val="120000"/>
              </a:lnSpc>
              <a:buFont typeface="Wingdings" charset="2"/>
              <a:buChar char="§"/>
            </a:pPr>
            <a:r>
              <a:rPr lang="en-US" sz="3200" b="1" dirty="0"/>
              <a:t>Mapping</a:t>
            </a:r>
          </a:p>
          <a:p>
            <a:pPr marL="914400" lvl="1" indent="-457200">
              <a:lnSpc>
                <a:spcPct val="120000"/>
              </a:lnSpc>
              <a:buFont typeface="Arial" charset="0"/>
              <a:buChar char="•"/>
            </a:pPr>
            <a:r>
              <a:rPr lang="en-US" sz="2800" dirty="0"/>
              <a:t>ArcGIS Online with </a:t>
            </a:r>
            <a:r>
              <a:rPr lang="en-US" sz="2800" dirty="0" err="1"/>
              <a:t>StoryMaps</a:t>
            </a:r>
            <a:endParaRPr lang="en-US" sz="2800" dirty="0"/>
          </a:p>
          <a:p>
            <a:pPr marL="914400" lvl="1" indent="-457200">
              <a:lnSpc>
                <a:spcPct val="120000"/>
              </a:lnSpc>
              <a:buFont typeface="Arial" charset="0"/>
              <a:buChar char="•"/>
            </a:pPr>
            <a:r>
              <a:rPr lang="en-US" altLang="zh-CN" sz="2800" dirty="0"/>
              <a:t>Tableau</a:t>
            </a:r>
            <a:endParaRPr lang="en-US" sz="3200" b="1" dirty="0"/>
          </a:p>
          <a:p>
            <a:pPr marL="457200" indent="-457200">
              <a:lnSpc>
                <a:spcPct val="120000"/>
              </a:lnSpc>
              <a:buFont typeface="Wingdings" charset="2"/>
              <a:buChar char="§"/>
            </a:pPr>
            <a:r>
              <a:rPr lang="en-US" sz="3200" b="1" dirty="0"/>
              <a:t>Network graphs</a:t>
            </a:r>
          </a:p>
          <a:p>
            <a:pPr marL="914400" lvl="1" indent="-457200">
              <a:lnSpc>
                <a:spcPct val="120000"/>
              </a:lnSpc>
              <a:buFont typeface="Arial" charset="0"/>
              <a:buChar char="•"/>
            </a:pPr>
            <a:r>
              <a:rPr lang="en-US" sz="2800" dirty="0" err="1"/>
              <a:t>Gephi</a:t>
            </a:r>
            <a:endParaRPr lang="en-US" sz="2800" dirty="0"/>
          </a:p>
          <a:p>
            <a:pPr marL="914400" lvl="1" indent="-457200">
              <a:lnSpc>
                <a:spcPct val="120000"/>
              </a:lnSpc>
              <a:buFont typeface="Arial" charset="0"/>
              <a:buChar char="•"/>
            </a:pPr>
            <a:r>
              <a:rPr lang="en-US" altLang="zh-CN" sz="2800" dirty="0" err="1"/>
              <a:t>NodeXL</a:t>
            </a:r>
            <a:endParaRPr lang="en-US" altLang="zh-CN" sz="2800" dirty="0"/>
          </a:p>
          <a:p>
            <a:pPr marL="914400" lvl="1" indent="-457200">
              <a:lnSpc>
                <a:spcPct val="120000"/>
              </a:lnSpc>
              <a:buFont typeface="Arial" charset="0"/>
              <a:buChar char="•"/>
            </a:pPr>
            <a:r>
              <a:rPr lang="en-US" altLang="zh-CN" sz="2800" dirty="0"/>
              <a:t>DH Press</a:t>
            </a:r>
          </a:p>
        </p:txBody>
      </p:sp>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15</a:t>
            </a:fld>
            <a:endParaRPr lang="en-US" dirty="0"/>
          </a:p>
        </p:txBody>
      </p:sp>
    </p:spTree>
    <p:extLst>
      <p:ext uri="{BB962C8B-B14F-4D97-AF65-F5344CB8AC3E}">
        <p14:creationId xmlns:p14="http://schemas.microsoft.com/office/powerpoint/2010/main" val="8100709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46655"/>
            <a:ext cx="10515600" cy="4978734"/>
          </a:xfrm>
        </p:spPr>
        <p:txBody>
          <a:bodyPr>
            <a:normAutofit fontScale="92500" lnSpcReduction="10000"/>
          </a:bodyPr>
          <a:lstStyle/>
          <a:p>
            <a:pPr>
              <a:lnSpc>
                <a:spcPct val="150000"/>
              </a:lnSpc>
            </a:pPr>
            <a:r>
              <a:rPr lang="en-US" sz="3200" b="1" dirty="0"/>
              <a:t>Python</a:t>
            </a:r>
          </a:p>
          <a:p>
            <a:pPr lvl="1">
              <a:lnSpc>
                <a:spcPct val="150000"/>
              </a:lnSpc>
            </a:pPr>
            <a:r>
              <a:rPr lang="en-US" sz="2800" dirty="0" err="1"/>
              <a:t>matplotlib</a:t>
            </a:r>
            <a:r>
              <a:rPr lang="en-US" sz="2800" dirty="0"/>
              <a:t>, </a:t>
            </a:r>
            <a:r>
              <a:rPr lang="en-US" sz="2800" dirty="0" err="1"/>
              <a:t>pyplot</a:t>
            </a:r>
            <a:endParaRPr lang="en-US" sz="2800" dirty="0"/>
          </a:p>
          <a:p>
            <a:pPr lvl="1">
              <a:lnSpc>
                <a:spcPct val="150000"/>
              </a:lnSpc>
            </a:pPr>
            <a:r>
              <a:rPr lang="en-US" sz="2800" dirty="0" err="1"/>
              <a:t>ggplot</a:t>
            </a:r>
            <a:r>
              <a:rPr lang="en-US" sz="2800" dirty="0"/>
              <a:t> library</a:t>
            </a:r>
          </a:p>
          <a:p>
            <a:pPr>
              <a:lnSpc>
                <a:spcPct val="150000"/>
              </a:lnSpc>
            </a:pPr>
            <a:r>
              <a:rPr lang="en-US" sz="3200" b="1" dirty="0"/>
              <a:t>R</a:t>
            </a:r>
          </a:p>
          <a:p>
            <a:pPr lvl="1">
              <a:lnSpc>
                <a:spcPct val="150000"/>
              </a:lnSpc>
            </a:pPr>
            <a:r>
              <a:rPr lang="en-US" sz="2800" dirty="0"/>
              <a:t>ggplot2</a:t>
            </a:r>
          </a:p>
          <a:p>
            <a:pPr>
              <a:lnSpc>
                <a:spcPct val="150000"/>
              </a:lnSpc>
            </a:pPr>
            <a:r>
              <a:rPr lang="en-US" sz="3200" b="1" dirty="0"/>
              <a:t>D3.js</a:t>
            </a:r>
          </a:p>
          <a:p>
            <a:pPr lvl="1">
              <a:lnSpc>
                <a:spcPct val="150000"/>
              </a:lnSpc>
            </a:pPr>
            <a:r>
              <a:rPr lang="en-US" sz="2800" dirty="0" err="1"/>
              <a:t>Javascript</a:t>
            </a:r>
            <a:r>
              <a:rPr lang="en-US" sz="2800" dirty="0"/>
              <a:t> library for visualizations</a:t>
            </a:r>
          </a:p>
          <a:p>
            <a:pPr marL="0" indent="0">
              <a:lnSpc>
                <a:spcPct val="150000"/>
              </a:lnSpc>
              <a:spcBef>
                <a:spcPts val="0"/>
              </a:spcBef>
              <a:buNone/>
              <a:defRPr/>
            </a:pPr>
            <a:endParaRPr lang="en-US" dirty="0"/>
          </a:p>
        </p:txBody>
      </p:sp>
      <p:sp>
        <p:nvSpPr>
          <p:cNvPr id="3" name="Title 2"/>
          <p:cNvSpPr>
            <a:spLocks noGrp="1"/>
          </p:cNvSpPr>
          <p:nvPr>
            <p:ph type="title"/>
          </p:nvPr>
        </p:nvSpPr>
        <p:spPr/>
        <p:txBody>
          <a:bodyPr/>
          <a:lstStyle/>
          <a:p>
            <a:r>
              <a:rPr lang="en-US" dirty="0"/>
              <a:t>Common visualization libraries</a:t>
            </a:r>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16</a:t>
            </a:fld>
            <a:endParaRPr lang="en-US" dirty="0"/>
          </a:p>
        </p:txBody>
      </p:sp>
    </p:spTree>
    <p:extLst>
      <p:ext uri="{BB962C8B-B14F-4D97-AF65-F5344CB8AC3E}">
        <p14:creationId xmlns:p14="http://schemas.microsoft.com/office/powerpoint/2010/main" val="18660163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key terms in text analysis</a:t>
            </a:r>
          </a:p>
        </p:txBody>
      </p:sp>
      <p:sp>
        <p:nvSpPr>
          <p:cNvPr id="5" name="Rectangle 4"/>
          <p:cNvSpPr/>
          <p:nvPr/>
        </p:nvSpPr>
        <p:spPr>
          <a:xfrm>
            <a:off x="1833624" y="2223470"/>
            <a:ext cx="8236352" cy="951264"/>
          </a:xfrm>
          <a:prstGeom prst="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solidFill>
                  <a:schemeClr val="bg1"/>
                </a:solidFill>
                <a:latin typeface="Arial" panose="020B0604020202020204" pitchFamily="34" charset="0"/>
                <a:cs typeface="Arial" panose="020B0604020202020204" pitchFamily="34" charset="0"/>
              </a:rPr>
              <a:t>N-gram</a:t>
            </a:r>
            <a:r>
              <a:rPr lang="en-US" sz="3200" dirty="0">
                <a:solidFill>
                  <a:schemeClr val="bg1"/>
                </a:solidFill>
                <a:latin typeface="Arial" panose="020B0604020202020204" pitchFamily="34" charset="0"/>
                <a:cs typeface="Arial" panose="020B0604020202020204" pitchFamily="34" charset="0"/>
              </a:rPr>
              <a:t> </a:t>
            </a:r>
          </a:p>
        </p:txBody>
      </p:sp>
      <p:sp>
        <p:nvSpPr>
          <p:cNvPr id="6" name="TextBox 5"/>
          <p:cNvSpPr txBox="1"/>
          <p:nvPr/>
        </p:nvSpPr>
        <p:spPr>
          <a:xfrm>
            <a:off x="1833624" y="4313239"/>
            <a:ext cx="8236352" cy="1569660"/>
          </a:xfrm>
          <a:prstGeom prst="rect">
            <a:avLst/>
          </a:prstGeom>
          <a:noFill/>
          <a:ln w="28575">
            <a:solidFill>
              <a:schemeClr val="bg2">
                <a:lumMod val="75000"/>
              </a:schemeClr>
            </a:solidFill>
          </a:ln>
        </p:spPr>
        <p:txBody>
          <a:bodyPr wrap="square" rtlCol="0">
            <a:spAutoFit/>
          </a:bodyPr>
          <a:lstStyle/>
          <a:p>
            <a:r>
              <a:rPr lang="en-US" sz="2400" dirty="0"/>
              <a:t>four score, score and, and seven, seven years, years ago, ago our, our fathers, fathers brought, brought forth, forth on, on this, this continent, continent a, a new, new nation, nation conceived, conceived in, in liberty, liberty and</a:t>
            </a:r>
            <a:r>
              <a:rPr lang="is-IS" sz="2400" dirty="0"/>
              <a:t>…</a:t>
            </a:r>
            <a:endParaRPr lang="en-US" sz="2400" dirty="0"/>
          </a:p>
        </p:txBody>
      </p:sp>
      <p:sp>
        <p:nvSpPr>
          <p:cNvPr id="8" name="Rectangle 7"/>
          <p:cNvSpPr/>
          <p:nvPr/>
        </p:nvSpPr>
        <p:spPr>
          <a:xfrm>
            <a:off x="1833624" y="3328488"/>
            <a:ext cx="8236352" cy="830997"/>
          </a:xfrm>
          <a:prstGeom prst="rect">
            <a:avLst/>
          </a:prstGeom>
          <a:solidFill>
            <a:schemeClr val="bg1">
              <a:lumMod val="75000"/>
            </a:schemeClr>
          </a:solidFill>
          <a:ln>
            <a:solidFill>
              <a:schemeClr val="bg1">
                <a:lumMod val="75000"/>
              </a:schemeClr>
            </a:solidFill>
          </a:ln>
        </p:spPr>
        <p:txBody>
          <a:bodyPr wrap="square">
            <a:spAutoFit/>
          </a:bodyPr>
          <a:lstStyle/>
          <a:p>
            <a:pPr algn="ctr"/>
            <a:r>
              <a:rPr lang="en-US" sz="2400" dirty="0">
                <a:solidFill>
                  <a:srgbClr val="000000"/>
                </a:solidFill>
                <a:latin typeface="Arial" panose="020B0604020202020204" pitchFamily="34" charset="0"/>
                <a:cs typeface="Arial" panose="020B0604020202020204" pitchFamily="34" charset="0"/>
              </a:rPr>
              <a:t>A contiguous chain of n items from a sequence of text where n is the number of items. Example: Bigram.</a:t>
            </a:r>
          </a:p>
        </p:txBody>
      </p:sp>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17</a:t>
            </a:fld>
            <a:endParaRPr lang="en-US" dirty="0"/>
          </a:p>
        </p:txBody>
      </p:sp>
    </p:spTree>
    <p:extLst>
      <p:ext uri="{BB962C8B-B14F-4D97-AF65-F5344CB8AC3E}">
        <p14:creationId xmlns:p14="http://schemas.microsoft.com/office/powerpoint/2010/main" val="1179156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N-gram visualization: HathiTrust + Bookworm</a:t>
            </a:r>
          </a:p>
        </p:txBody>
      </p:sp>
      <p:sp>
        <p:nvSpPr>
          <p:cNvPr id="8" name="Content Placeholder 2"/>
          <p:cNvSpPr>
            <a:spLocks noGrp="1"/>
          </p:cNvSpPr>
          <p:nvPr>
            <p:ph idx="1"/>
          </p:nvPr>
        </p:nvSpPr>
        <p:spPr>
          <a:xfrm>
            <a:off x="838200" y="1797050"/>
            <a:ext cx="10515600" cy="4351338"/>
          </a:xfrm>
        </p:spPr>
        <p:txBody>
          <a:bodyPr/>
          <a:lstStyle/>
          <a:p>
            <a:pPr marL="0" indent="0">
              <a:lnSpc>
                <a:spcPct val="150000"/>
              </a:lnSpc>
              <a:buNone/>
            </a:pPr>
            <a:r>
              <a:rPr lang="en-US" sz="3200" i="1" dirty="0"/>
              <a:t>Brings together:</a:t>
            </a:r>
          </a:p>
          <a:p>
            <a:pPr>
              <a:lnSpc>
                <a:spcPct val="150000"/>
              </a:lnSpc>
            </a:pPr>
            <a:r>
              <a:rPr lang="en-US" dirty="0"/>
              <a:t>Text data (unigrams) </a:t>
            </a:r>
          </a:p>
          <a:p>
            <a:pPr>
              <a:lnSpc>
                <a:spcPct val="150000"/>
              </a:lnSpc>
            </a:pPr>
            <a:r>
              <a:rPr lang="en-US" dirty="0"/>
              <a:t>Bibliographic metadata</a:t>
            </a:r>
          </a:p>
          <a:p>
            <a:pPr>
              <a:lnSpc>
                <a:spcPct val="150000"/>
              </a:lnSpc>
            </a:pPr>
            <a:r>
              <a:rPr lang="en-US" dirty="0"/>
              <a:t>Visualization tool</a:t>
            </a:r>
          </a:p>
          <a:p>
            <a:pPr>
              <a:lnSpc>
                <a:spcPct val="150000"/>
              </a:lnSpc>
            </a:pPr>
            <a:r>
              <a:rPr lang="en-US" dirty="0"/>
              <a:t>Track trends in a repository</a:t>
            </a:r>
          </a:p>
        </p:txBody>
      </p:sp>
      <p:sp>
        <p:nvSpPr>
          <p:cNvPr id="16" name="TextBox 15"/>
          <p:cNvSpPr txBox="1"/>
          <p:nvPr/>
        </p:nvSpPr>
        <p:spPr>
          <a:xfrm>
            <a:off x="5360068" y="3118305"/>
            <a:ext cx="3471862" cy="646331"/>
          </a:xfrm>
          <a:prstGeom prst="rect">
            <a:avLst/>
          </a:prstGeom>
          <a:noFill/>
        </p:spPr>
        <p:txBody>
          <a:bodyPr wrap="square" rtlCol="0">
            <a:spAutoFit/>
          </a:bodyPr>
          <a:lstStyle/>
          <a:p>
            <a:r>
              <a:rPr lang="en-US" sz="3600" dirty="0" err="1"/>
              <a:t>HathiTrust</a:t>
            </a:r>
            <a:endParaRPr lang="en-US" sz="3600" dirty="0"/>
          </a:p>
        </p:txBody>
      </p:sp>
      <p:sp>
        <p:nvSpPr>
          <p:cNvPr id="17" name="TextBox 16"/>
          <p:cNvSpPr txBox="1"/>
          <p:nvPr/>
        </p:nvSpPr>
        <p:spPr>
          <a:xfrm>
            <a:off x="6063916" y="4743866"/>
            <a:ext cx="3471862" cy="646331"/>
          </a:xfrm>
          <a:prstGeom prst="rect">
            <a:avLst/>
          </a:prstGeom>
          <a:noFill/>
        </p:spPr>
        <p:txBody>
          <a:bodyPr wrap="square" rtlCol="0">
            <a:spAutoFit/>
          </a:bodyPr>
          <a:lstStyle/>
          <a:p>
            <a:r>
              <a:rPr lang="en-US" sz="3600" dirty="0"/>
              <a:t>Bookworm </a:t>
            </a:r>
          </a:p>
        </p:txBody>
      </p:sp>
      <p:sp>
        <p:nvSpPr>
          <p:cNvPr id="19" name="Right Bracket 18"/>
          <p:cNvSpPr/>
          <p:nvPr/>
        </p:nvSpPr>
        <p:spPr>
          <a:xfrm>
            <a:off x="5169568" y="2913855"/>
            <a:ext cx="190500" cy="1058864"/>
          </a:xfrm>
          <a:prstGeom prst="rightBracket">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p:cNvSpPr/>
          <p:nvPr/>
        </p:nvSpPr>
        <p:spPr>
          <a:xfrm>
            <a:off x="5702213" y="4528660"/>
            <a:ext cx="233366" cy="1076741"/>
          </a:xfrm>
          <a:prstGeom prst="rightBracket">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18</a:t>
            </a:fld>
            <a:endParaRPr lang="en-US" dirty="0"/>
          </a:p>
        </p:txBody>
      </p:sp>
    </p:spTree>
    <p:extLst>
      <p:ext uri="{BB962C8B-B14F-4D97-AF65-F5344CB8AC3E}">
        <p14:creationId xmlns:p14="http://schemas.microsoft.com/office/powerpoint/2010/main" val="3897963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Bookworm framework</a:t>
            </a:r>
          </a:p>
        </p:txBody>
      </p:sp>
      <p:sp>
        <p:nvSpPr>
          <p:cNvPr id="6" name="Content Placeholder 5"/>
          <p:cNvSpPr>
            <a:spLocks noGrp="1"/>
          </p:cNvSpPr>
          <p:nvPr>
            <p:ph idx="1"/>
          </p:nvPr>
        </p:nvSpPr>
        <p:spPr/>
        <p:txBody>
          <a:bodyPr>
            <a:normAutofit/>
          </a:bodyPr>
          <a:lstStyle/>
          <a:p>
            <a:pPr>
              <a:lnSpc>
                <a:spcPct val="120000"/>
              </a:lnSpc>
            </a:pPr>
            <a:r>
              <a:rPr lang="en-US" sz="3200" dirty="0"/>
              <a:t>Visualizes categories</a:t>
            </a:r>
          </a:p>
          <a:p>
            <a:pPr>
              <a:lnSpc>
                <a:spcPct val="120000"/>
              </a:lnSpc>
            </a:pPr>
            <a:r>
              <a:rPr lang="en-US" sz="3200" dirty="0"/>
              <a:t>The category is plotted along the x-axis</a:t>
            </a:r>
          </a:p>
          <a:p>
            <a:pPr lvl="1">
              <a:lnSpc>
                <a:spcPct val="120000"/>
              </a:lnSpc>
            </a:pPr>
            <a:r>
              <a:rPr lang="en-US" sz="2800" dirty="0"/>
              <a:t>Often plot years along the x-axis</a:t>
            </a:r>
          </a:p>
          <a:p>
            <a:pPr lvl="1">
              <a:lnSpc>
                <a:spcPct val="120000"/>
              </a:lnSpc>
            </a:pPr>
            <a:r>
              <a:rPr lang="en-US" sz="2800" dirty="0"/>
              <a:t>Can plot other things!</a:t>
            </a:r>
          </a:p>
          <a:p>
            <a:pPr>
              <a:lnSpc>
                <a:spcPct val="120000"/>
              </a:lnSpc>
            </a:pPr>
            <a:r>
              <a:rPr lang="en-US" sz="3200" dirty="0" err="1"/>
              <a:t>HathiTrust+Bookworm</a:t>
            </a:r>
            <a:r>
              <a:rPr lang="en-US" sz="3200" dirty="0"/>
              <a:t> is just one implementation of the framework</a:t>
            </a:r>
          </a:p>
        </p:txBody>
      </p:sp>
      <p:sp>
        <p:nvSpPr>
          <p:cNvPr id="4" name="Rectangle 3"/>
          <p:cNvSpPr/>
          <p:nvPr/>
        </p:nvSpPr>
        <p:spPr>
          <a:xfrm>
            <a:off x="3822940" y="6110288"/>
            <a:ext cx="7530860" cy="400110"/>
          </a:xfrm>
          <a:prstGeom prst="rect">
            <a:avLst/>
          </a:prstGeom>
        </p:spPr>
        <p:txBody>
          <a:bodyPr wrap="square">
            <a:spAutoFit/>
          </a:bodyPr>
          <a:lstStyle/>
          <a:p>
            <a:pPr algn="r"/>
            <a:r>
              <a:rPr lang="en-US" sz="2000" dirty="0"/>
              <a:t>Adapted from Ben Schmidt, “</a:t>
            </a:r>
            <a:r>
              <a:rPr lang="en-US" sz="2000" dirty="0">
                <a:hlinkClick r:id="rId3"/>
              </a:rPr>
              <a:t>Bookworm API Philosophy</a:t>
            </a:r>
            <a:r>
              <a:rPr lang="en-US" sz="2000" dirty="0"/>
              <a:t>”</a:t>
            </a:r>
          </a:p>
        </p:txBody>
      </p:sp>
      <p:sp>
        <p:nvSpPr>
          <p:cNvPr id="8"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19</a:t>
            </a:fld>
            <a:endParaRPr lang="en-US" dirty="0"/>
          </a:p>
        </p:txBody>
      </p:sp>
    </p:spTree>
    <p:extLst>
      <p:ext uri="{BB962C8B-B14F-4D97-AF65-F5344CB8AC3E}">
        <p14:creationId xmlns:p14="http://schemas.microsoft.com/office/powerpoint/2010/main" val="5003522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this module we’ll</a:t>
            </a:r>
            <a:r>
              <a:rPr lang="is-IS" dirty="0"/>
              <a:t>…</a:t>
            </a:r>
          </a:p>
        </p:txBody>
      </p:sp>
      <p:sp>
        <p:nvSpPr>
          <p:cNvPr id="4" name="Content Placeholder 3"/>
          <p:cNvSpPr>
            <a:spLocks noGrp="1"/>
          </p:cNvSpPr>
          <p:nvPr>
            <p:ph idx="1"/>
          </p:nvPr>
        </p:nvSpPr>
        <p:spPr>
          <a:xfrm>
            <a:off x="838200" y="1758949"/>
            <a:ext cx="10515600" cy="4481429"/>
          </a:xfrm>
        </p:spPr>
        <p:txBody>
          <a:bodyPr>
            <a:normAutofit fontScale="92500" lnSpcReduction="20000"/>
          </a:bodyPr>
          <a:lstStyle/>
          <a:p>
            <a:pPr>
              <a:lnSpc>
                <a:spcPct val="150000"/>
              </a:lnSpc>
            </a:pPr>
            <a:r>
              <a:rPr lang="en-US" sz="3200" dirty="0"/>
              <a:t>Introduce common visualization strategies for text data</a:t>
            </a:r>
          </a:p>
          <a:p>
            <a:pPr marL="0" indent="0">
              <a:lnSpc>
                <a:spcPct val="150000"/>
              </a:lnSpc>
              <a:buNone/>
            </a:pPr>
            <a:r>
              <a:rPr lang="en-US" sz="3200" dirty="0"/>
              <a:t>	</a:t>
            </a:r>
            <a:r>
              <a:rPr lang="en-US" sz="3000" dirty="0">
                <a:sym typeface="Wingdings"/>
              </a:rPr>
              <a:t> </a:t>
            </a:r>
            <a:r>
              <a:rPr lang="en-US" sz="3000" i="1" dirty="0">
                <a:sym typeface="Wingdings"/>
              </a:rPr>
              <a:t>C</a:t>
            </a:r>
            <a:r>
              <a:rPr lang="en-US" sz="3000" i="1" dirty="0"/>
              <a:t>ommunicate with researchers about their options</a:t>
            </a:r>
          </a:p>
          <a:p>
            <a:pPr>
              <a:lnSpc>
                <a:spcPct val="150000"/>
              </a:lnSpc>
            </a:pPr>
            <a:r>
              <a:rPr lang="en-US" sz="3200" dirty="0"/>
              <a:t>Use a web-based visualization tool, </a:t>
            </a:r>
            <a:r>
              <a:rPr lang="en-US" sz="3200" dirty="0" err="1"/>
              <a:t>HathiTrust+Bookworm</a:t>
            </a:r>
            <a:endParaRPr lang="en-US" sz="3200" dirty="0"/>
          </a:p>
          <a:p>
            <a:pPr marL="0" indent="0">
              <a:lnSpc>
                <a:spcPct val="150000"/>
              </a:lnSpc>
              <a:buNone/>
            </a:pPr>
            <a:r>
              <a:rPr lang="en-US" sz="3200" dirty="0"/>
              <a:t>	</a:t>
            </a:r>
            <a:r>
              <a:rPr lang="en-US" sz="3000" dirty="0">
                <a:sym typeface="Wingdings"/>
              </a:rPr>
              <a:t> </a:t>
            </a:r>
            <a:r>
              <a:rPr lang="en-US" sz="3000" i="1" dirty="0">
                <a:sym typeface="Wingdings"/>
              </a:rPr>
              <a:t>Gain</a:t>
            </a:r>
            <a:r>
              <a:rPr lang="en-US" sz="3000" i="1" dirty="0"/>
              <a:t> experience creating and reading data visualizations</a:t>
            </a:r>
          </a:p>
          <a:p>
            <a:pPr>
              <a:lnSpc>
                <a:spcPct val="150000"/>
              </a:lnSpc>
            </a:pPr>
            <a:r>
              <a:rPr lang="en-US" sz="3200" dirty="0"/>
              <a:t>See how Sam used </a:t>
            </a:r>
            <a:r>
              <a:rPr lang="en-US" sz="3200" dirty="0" err="1"/>
              <a:t>HathiTrust+Bookworm</a:t>
            </a:r>
            <a:r>
              <a:rPr lang="en-US" sz="3200" dirty="0"/>
              <a:t> for his project</a:t>
            </a:r>
          </a:p>
          <a:p>
            <a:pPr marL="0" indent="0">
              <a:lnSpc>
                <a:spcPct val="150000"/>
              </a:lnSpc>
              <a:buNone/>
            </a:pPr>
            <a:r>
              <a:rPr lang="en-US" dirty="0"/>
              <a:t>	</a:t>
            </a:r>
            <a:r>
              <a:rPr lang="en-US" sz="3000" dirty="0">
                <a:sym typeface="Wingdings"/>
              </a:rPr>
              <a:t> </a:t>
            </a:r>
            <a:r>
              <a:rPr lang="en-US" sz="3000" i="1" dirty="0">
                <a:sym typeface="Wingdings"/>
              </a:rPr>
              <a:t>Learn how HT+BW was utilized in research</a:t>
            </a:r>
            <a:endParaRPr lang="en-US" sz="3000" dirty="0"/>
          </a:p>
          <a:p>
            <a:pPr>
              <a:lnSpc>
                <a:spcPct val="150000"/>
              </a:lnSpc>
            </a:pPr>
            <a:endParaRPr lang="en-US" sz="3200" dirty="0"/>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a:t>
            </a:fld>
            <a:endParaRPr lang="en-US" dirty="0"/>
          </a:p>
        </p:txBody>
      </p:sp>
    </p:spTree>
    <p:extLst>
      <p:ext uri="{BB962C8B-B14F-4D97-AF65-F5344CB8AC3E}">
        <p14:creationId xmlns:p14="http://schemas.microsoft.com/office/powerpoint/2010/main" val="11126675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HT+Bookworm</a:t>
            </a:r>
            <a:r>
              <a:rPr lang="en-US" dirty="0"/>
              <a:t> view</a:t>
            </a:r>
          </a:p>
        </p:txBody>
      </p:sp>
      <p:sp>
        <p:nvSpPr>
          <p:cNvPr id="3" name="TextBox 2"/>
          <p:cNvSpPr txBox="1"/>
          <p:nvPr/>
        </p:nvSpPr>
        <p:spPr>
          <a:xfrm>
            <a:off x="1981200" y="5998429"/>
            <a:ext cx="8109283" cy="523220"/>
          </a:xfrm>
          <a:prstGeom prst="rect">
            <a:avLst/>
          </a:prstGeom>
          <a:noFill/>
        </p:spPr>
        <p:txBody>
          <a:bodyPr wrap="square" rtlCol="0">
            <a:spAutoFit/>
          </a:bodyPr>
          <a:lstStyle/>
          <a:p>
            <a:r>
              <a:rPr lang="en-US" sz="2800" dirty="0"/>
              <a:t>Track social change: lady vs. woman over time</a:t>
            </a:r>
          </a:p>
        </p:txBody>
      </p:sp>
      <p:pic>
        <p:nvPicPr>
          <p:cNvPr id="6" name="Picture 5" descr="A visualization generated by Hathitrust+Bookworm that shows overall trends in the usage of the word “lady” when compared to that of the word “woman” over the years." title="Visualization of word usage trends of &quot;lady&quot; and &quot;woman&quot; over time"/>
          <p:cNvPicPr>
            <a:picLocks noChangeAspect="1"/>
          </p:cNvPicPr>
          <p:nvPr/>
        </p:nvPicPr>
        <p:blipFill rotWithShape="1">
          <a:blip r:embed="rId3">
            <a:extLst>
              <a:ext uri="{28A0092B-C50C-407E-A947-70E740481C1C}">
                <a14:useLocalDpi xmlns:a14="http://schemas.microsoft.com/office/drawing/2010/main" val="0"/>
              </a:ext>
            </a:extLst>
          </a:blip>
          <a:srcRect t="25630" r="1582"/>
          <a:stretch/>
        </p:blipFill>
        <p:spPr>
          <a:xfrm>
            <a:off x="1303421" y="1719031"/>
            <a:ext cx="8835724" cy="4279398"/>
          </a:xfrm>
          <a:prstGeom prst="rect">
            <a:avLst/>
          </a:prstGeom>
          <a:ln>
            <a:solidFill>
              <a:schemeClr val="tx1"/>
            </a:solidFill>
          </a:ln>
        </p:spPr>
      </p:pic>
      <p:sp>
        <p:nvSpPr>
          <p:cNvPr id="8"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20</a:t>
            </a:fld>
            <a:endParaRPr lang="en-US" dirty="0"/>
          </a:p>
        </p:txBody>
      </p:sp>
    </p:spTree>
    <p:extLst>
      <p:ext uri="{BB962C8B-B14F-4D97-AF65-F5344CB8AC3E}">
        <p14:creationId xmlns:p14="http://schemas.microsoft.com/office/powerpoint/2010/main" val="16249461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Reading an HT+BW graph</a:t>
            </a:r>
          </a:p>
        </p:txBody>
      </p:sp>
      <p:sp>
        <p:nvSpPr>
          <p:cNvPr id="3" name="Content Placeholder 2"/>
          <p:cNvSpPr>
            <a:spLocks noGrp="1"/>
          </p:cNvSpPr>
          <p:nvPr>
            <p:ph idx="1"/>
          </p:nvPr>
        </p:nvSpPr>
        <p:spPr>
          <a:xfrm>
            <a:off x="838200" y="1663504"/>
            <a:ext cx="10515600" cy="4351338"/>
          </a:xfrm>
        </p:spPr>
        <p:txBody>
          <a:bodyPr/>
          <a:lstStyle/>
          <a:p>
            <a:pPr>
              <a:lnSpc>
                <a:spcPct val="100000"/>
              </a:lnSpc>
            </a:pPr>
            <a:r>
              <a:rPr lang="en-US"/>
              <a:t>Let’s look at how verbs change over time</a:t>
            </a:r>
          </a:p>
          <a:p>
            <a:pPr lvl="1">
              <a:lnSpc>
                <a:spcPct val="100000"/>
              </a:lnSpc>
            </a:pPr>
            <a:r>
              <a:rPr lang="en-US" altLang="zh-CN" dirty="0" err="1"/>
              <a:t>Eg</a:t>
            </a:r>
            <a:r>
              <a:rPr lang="en-US" altLang="zh-CN" dirty="0"/>
              <a:t>.</a:t>
            </a:r>
            <a:r>
              <a:rPr lang="zh-CN" altLang="en-US" dirty="0"/>
              <a:t> </a:t>
            </a:r>
            <a:r>
              <a:rPr lang="en-US" dirty="0"/>
              <a:t>Burned vs. burnt</a:t>
            </a:r>
          </a:p>
          <a:p>
            <a:pPr>
              <a:lnSpc>
                <a:spcPct val="100000"/>
              </a:lnSpc>
            </a:pPr>
            <a:endParaRPr lang="en-US" dirty="0"/>
          </a:p>
        </p:txBody>
      </p:sp>
      <p:sp>
        <p:nvSpPr>
          <p:cNvPr id="6" name="Rectangle 5"/>
          <p:cNvSpPr/>
          <p:nvPr/>
        </p:nvSpPr>
        <p:spPr>
          <a:xfrm>
            <a:off x="9345847" y="3839173"/>
            <a:ext cx="1564806" cy="1384995"/>
          </a:xfrm>
          <a:prstGeom prst="rect">
            <a:avLst/>
          </a:prstGeom>
        </p:spPr>
        <p:txBody>
          <a:bodyPr wrap="square">
            <a:spAutoFit/>
          </a:bodyPr>
          <a:lstStyle/>
          <a:p>
            <a:r>
              <a:rPr lang="en-US" sz="2800" i="1" dirty="0">
                <a:solidFill>
                  <a:schemeClr val="accent2"/>
                </a:solidFill>
                <a:ea typeface="BentonSans" charset="0"/>
                <a:cs typeface="BentonSans" charset="0"/>
              </a:rPr>
              <a:t>Do you see any trends?</a:t>
            </a:r>
          </a:p>
        </p:txBody>
      </p:sp>
      <p:pic>
        <p:nvPicPr>
          <p:cNvPr id="7" name="Picture 6" descr="Visualization of the words “burned” and “burnt” in Bookworm. It shows that before the 1860s, “burnt” was used more than “burned”, but afterwards it became the opposite. " title="Visualization of the words “burned” and “burnt” in 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579" y="2682955"/>
            <a:ext cx="6042527" cy="3855957"/>
          </a:xfrm>
          <a:prstGeom prst="rect">
            <a:avLst/>
          </a:prstGeom>
          <a:ln>
            <a:solidFill>
              <a:schemeClr val="tx1"/>
            </a:solidFill>
          </a:ln>
        </p:spPr>
      </p:pic>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21</a:t>
            </a:fld>
            <a:endParaRPr lang="en-US" dirty="0"/>
          </a:p>
        </p:txBody>
      </p:sp>
    </p:spTree>
    <p:extLst>
      <p:ext uri="{BB962C8B-B14F-4D97-AF65-F5344CB8AC3E}">
        <p14:creationId xmlns:p14="http://schemas.microsoft.com/office/powerpoint/2010/main" val="3973858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en using Bookworm, by clicking on the funnel icon next to “All texts”, you can also limit your search with facets, for example “Language” or “Publication Country”. " title="Screenshot of the faceting function of the Bookworm interf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546" y="1708180"/>
            <a:ext cx="6358032" cy="4452877"/>
          </a:xfrm>
          <a:prstGeom prst="rect">
            <a:avLst/>
          </a:prstGeom>
          <a:ln>
            <a:solidFill>
              <a:schemeClr val="tx1"/>
            </a:solidFill>
          </a:ln>
        </p:spPr>
      </p:pic>
      <p:sp>
        <p:nvSpPr>
          <p:cNvPr id="5" name="Title 1"/>
          <p:cNvSpPr>
            <a:spLocks noGrp="1"/>
          </p:cNvSpPr>
          <p:nvPr>
            <p:ph type="title"/>
          </p:nvPr>
        </p:nvSpPr>
        <p:spPr/>
        <p:txBody>
          <a:bodyPr/>
          <a:lstStyle/>
          <a:p>
            <a:r>
              <a:rPr lang="en-US" dirty="0"/>
              <a:t>Bookworm interface</a:t>
            </a:r>
          </a:p>
        </p:txBody>
      </p:sp>
      <p:sp>
        <p:nvSpPr>
          <p:cNvPr id="7" name="Oval 6"/>
          <p:cNvSpPr/>
          <p:nvPr/>
        </p:nvSpPr>
        <p:spPr>
          <a:xfrm>
            <a:off x="3766176" y="1644779"/>
            <a:ext cx="1479819" cy="581262"/>
          </a:xfrm>
          <a:prstGeom prst="ellipse">
            <a:avLst/>
          </a:prstGeom>
          <a:noFill/>
          <a:ln w="762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8" name="Right Bracket 7"/>
          <p:cNvSpPr/>
          <p:nvPr/>
        </p:nvSpPr>
        <p:spPr>
          <a:xfrm>
            <a:off x="7728635" y="2421058"/>
            <a:ext cx="835887" cy="3466691"/>
          </a:xfrm>
          <a:prstGeom prst="rightBracket">
            <a:avLst/>
          </a:prstGeom>
          <a:noFill/>
          <a:ln w="57150" cmpd="sng">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8564521" y="3167666"/>
            <a:ext cx="1392280" cy="2246769"/>
          </a:xfrm>
          <a:prstGeom prst="rect">
            <a:avLst/>
          </a:prstGeom>
          <a:noFill/>
        </p:spPr>
        <p:txBody>
          <a:bodyPr wrap="square" rtlCol="0">
            <a:spAutoFit/>
          </a:bodyPr>
          <a:lstStyle/>
          <a:p>
            <a:r>
              <a:rPr lang="en-US" sz="2800" dirty="0">
                <a:ea typeface="BentonSans Medium" charset="0"/>
                <a:cs typeface="BentonSans Medium" charset="0"/>
              </a:rPr>
              <a:t>Limit your search </a:t>
            </a:r>
          </a:p>
          <a:p>
            <a:r>
              <a:rPr lang="en-US" sz="2800" dirty="0">
                <a:ea typeface="BentonSans Medium" charset="0"/>
                <a:cs typeface="BentonSans Medium" charset="0"/>
              </a:rPr>
              <a:t>with facets</a:t>
            </a:r>
          </a:p>
        </p:txBody>
      </p:sp>
      <p:sp>
        <p:nvSpPr>
          <p:cNvPr id="2" name="Rectangle 1"/>
          <p:cNvSpPr/>
          <p:nvPr/>
        </p:nvSpPr>
        <p:spPr>
          <a:xfrm>
            <a:off x="2743644" y="6312994"/>
            <a:ext cx="6704711" cy="461665"/>
          </a:xfrm>
          <a:prstGeom prst="rect">
            <a:avLst/>
          </a:prstGeom>
        </p:spPr>
        <p:txBody>
          <a:bodyPr wrap="square">
            <a:spAutoFit/>
          </a:bodyPr>
          <a:lstStyle/>
          <a:p>
            <a:pPr algn="ctr"/>
            <a:r>
              <a:rPr lang="en-US" sz="2400" u="sng" dirty="0">
                <a:hlinkClick r:id="rId4"/>
              </a:rPr>
              <a:t>https://bookworm.htrc.illinois.edu/develop</a:t>
            </a:r>
            <a:r>
              <a:rPr lang="en-US" sz="2400" u="sng" dirty="0"/>
              <a:t> </a:t>
            </a:r>
            <a:endParaRPr lang="en-US" altLang="zh-CN" sz="2400" dirty="0"/>
          </a:p>
        </p:txBody>
      </p:sp>
      <p:sp>
        <p:nvSpPr>
          <p:cNvPr id="11"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22</a:t>
            </a:fld>
            <a:endParaRPr lang="en-US" dirty="0"/>
          </a:p>
        </p:txBody>
      </p:sp>
    </p:spTree>
    <p:extLst>
      <p:ext uri="{BB962C8B-B14F-4D97-AF65-F5344CB8AC3E}">
        <p14:creationId xmlns:p14="http://schemas.microsoft.com/office/powerpoint/2010/main" val="1498200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t>Bookworm interface</a:t>
            </a:r>
            <a:endParaRPr lang="en-US" dirty="0"/>
          </a:p>
        </p:txBody>
      </p:sp>
      <p:sp>
        <p:nvSpPr>
          <p:cNvPr id="11" name="TextBox 10"/>
          <p:cNvSpPr txBox="1"/>
          <p:nvPr/>
        </p:nvSpPr>
        <p:spPr>
          <a:xfrm>
            <a:off x="8832592" y="2873766"/>
            <a:ext cx="1964420" cy="1384995"/>
          </a:xfrm>
          <a:prstGeom prst="rect">
            <a:avLst/>
          </a:prstGeom>
          <a:noFill/>
        </p:spPr>
        <p:txBody>
          <a:bodyPr wrap="square" rtlCol="0">
            <a:spAutoFit/>
          </a:bodyPr>
          <a:lstStyle/>
          <a:p>
            <a:r>
              <a:rPr lang="en-US" sz="2800" dirty="0">
                <a:ea typeface="BentonSans Medium" charset="0"/>
                <a:cs typeface="BentonSans Medium" charset="0"/>
              </a:rPr>
              <a:t>Fine-tune your results</a:t>
            </a:r>
          </a:p>
        </p:txBody>
      </p:sp>
      <p:pic>
        <p:nvPicPr>
          <p:cNvPr id="4" name="Picture 3" descr="In the Bookworm interface, by clicking on the “Dates”, “Metric”, and “Case” tabs on the top right corner of the page, you can also fine-tune your results by controlling the time period, changing metrics, switching between case-sensitive and case-insensitive, and smoothing with different parameter settings. " title="Screenshot of panel for fine-tuning results in 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023" y="2147255"/>
            <a:ext cx="6064250" cy="2838015"/>
          </a:xfrm>
          <a:prstGeom prst="rect">
            <a:avLst/>
          </a:prstGeom>
          <a:ln>
            <a:solidFill>
              <a:schemeClr val="tx1"/>
            </a:solidFill>
          </a:ln>
        </p:spPr>
      </p:pic>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23</a:t>
            </a:fld>
            <a:endParaRPr lang="en-US" dirty="0"/>
          </a:p>
        </p:txBody>
      </p:sp>
    </p:spTree>
    <p:extLst>
      <p:ext uri="{BB962C8B-B14F-4D97-AF65-F5344CB8AC3E}">
        <p14:creationId xmlns:p14="http://schemas.microsoft.com/office/powerpoint/2010/main" val="9214980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t>Bookworm interface</a:t>
            </a:r>
            <a:endParaRPr lang="en-US" dirty="0"/>
          </a:p>
        </p:txBody>
      </p:sp>
      <p:sp>
        <p:nvSpPr>
          <p:cNvPr id="13" name="TextBox 12"/>
          <p:cNvSpPr txBox="1"/>
          <p:nvPr/>
        </p:nvSpPr>
        <p:spPr>
          <a:xfrm>
            <a:off x="1981200" y="5850859"/>
            <a:ext cx="5519560" cy="523220"/>
          </a:xfrm>
          <a:prstGeom prst="rect">
            <a:avLst/>
          </a:prstGeom>
          <a:noFill/>
        </p:spPr>
        <p:txBody>
          <a:bodyPr wrap="none" rtlCol="0">
            <a:spAutoFit/>
          </a:bodyPr>
          <a:lstStyle/>
          <a:p>
            <a:r>
              <a:rPr lang="en-US" sz="2800" dirty="0">
                <a:ea typeface="BentonSans Medium" charset="0"/>
                <a:cs typeface="BentonSans Medium" charset="0"/>
              </a:rPr>
              <a:t>Links directly to texts in the HTDL</a:t>
            </a:r>
          </a:p>
        </p:txBody>
      </p:sp>
      <p:sp>
        <p:nvSpPr>
          <p:cNvPr id="7" name="Right Arrow 6"/>
          <p:cNvSpPr/>
          <p:nvPr/>
        </p:nvSpPr>
        <p:spPr>
          <a:xfrm>
            <a:off x="5638417" y="3444302"/>
            <a:ext cx="810883" cy="475142"/>
          </a:xfrm>
          <a:prstGeom prst="rightArrow">
            <a:avLst>
              <a:gd name="adj1" fmla="val 43247"/>
              <a:gd name="adj2" fmla="val 50000"/>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When you point your cursor to a specific spot on a curve in a Bookworm visualization, a window will display the option “click for texts”. After a single click, another window that shows the top results of your searched word in that year will appear. " title="Screenshot of visualization of the words &quot;woman&quot; and &quot;lady&quot; in Bookworm"/>
          <p:cNvPicPr>
            <a:picLocks noChangeAspect="1"/>
          </p:cNvPicPr>
          <p:nvPr/>
        </p:nvPicPr>
        <p:blipFill rotWithShape="1">
          <a:blip r:embed="rId3">
            <a:extLst>
              <a:ext uri="{28A0092B-C50C-407E-A947-70E740481C1C}">
                <a14:useLocalDpi xmlns:a14="http://schemas.microsoft.com/office/drawing/2010/main" val="0"/>
              </a:ext>
            </a:extLst>
          </a:blip>
          <a:srcRect b="11376"/>
          <a:stretch/>
        </p:blipFill>
        <p:spPr>
          <a:xfrm>
            <a:off x="409960" y="1712913"/>
            <a:ext cx="4979301" cy="3937921"/>
          </a:xfrm>
          <a:prstGeom prst="rect">
            <a:avLst/>
          </a:prstGeom>
          <a:ln>
            <a:solidFill>
              <a:schemeClr val="tx1"/>
            </a:solidFill>
          </a:ln>
        </p:spPr>
      </p:pic>
      <p:pic>
        <p:nvPicPr>
          <p:cNvPr id="8" name="Picture 7" descr="A corresponding volume from the Bookworm visualization as viewed in the HathiTrust Digital Library." title="Screenshot of volume in the HTD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82" y="1767597"/>
            <a:ext cx="5461354" cy="3733301"/>
          </a:xfrm>
          <a:prstGeom prst="rect">
            <a:avLst/>
          </a:prstGeom>
        </p:spPr>
      </p:pic>
      <p:sp>
        <p:nvSpPr>
          <p:cNvPr id="10"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24</a:t>
            </a:fld>
            <a:endParaRPr lang="en-US" dirty="0"/>
          </a:p>
        </p:txBody>
      </p:sp>
    </p:spTree>
    <p:extLst>
      <p:ext uri="{BB962C8B-B14F-4D97-AF65-F5344CB8AC3E}">
        <p14:creationId xmlns:p14="http://schemas.microsoft.com/office/powerpoint/2010/main" val="6489137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Sample</a:t>
            </a:r>
            <a:r>
              <a:rPr lang="zh-CN" altLang="en-US" dirty="0"/>
              <a:t> </a:t>
            </a:r>
            <a:r>
              <a:rPr lang="en-US" altLang="zh-CN" dirty="0"/>
              <a:t>Reference</a:t>
            </a:r>
            <a:r>
              <a:rPr lang="zh-CN" altLang="en-US" dirty="0"/>
              <a:t> </a:t>
            </a:r>
            <a:r>
              <a:rPr lang="en-US" altLang="zh-CN" dirty="0"/>
              <a:t>Question</a:t>
            </a:r>
            <a:endParaRPr lang="en-US" dirty="0"/>
          </a:p>
        </p:txBody>
      </p:sp>
      <p:sp>
        <p:nvSpPr>
          <p:cNvPr id="3" name="Content Placeholder 2"/>
          <p:cNvSpPr>
            <a:spLocks noGrp="1"/>
          </p:cNvSpPr>
          <p:nvPr>
            <p:ph sz="half" idx="1"/>
          </p:nvPr>
        </p:nvSpPr>
        <p:spPr>
          <a:xfrm>
            <a:off x="838200" y="1681245"/>
            <a:ext cx="10515600" cy="5032375"/>
          </a:xfrm>
        </p:spPr>
        <p:txBody>
          <a:bodyPr>
            <a:normAutofit lnSpcReduction="10000"/>
          </a:bodyPr>
          <a:lstStyle/>
          <a:p>
            <a:pPr marL="0" indent="0">
              <a:lnSpc>
                <a:spcPct val="140000"/>
              </a:lnSpc>
              <a:buNone/>
            </a:pPr>
            <a:r>
              <a:rPr lang="en-US" i="1" dirty="0"/>
              <a:t>I’m a student in history who would like to incorporate digital methods into my research. I study American politics, and in particular I’d like to examine how concepts such as liberty change over time.</a:t>
            </a:r>
          </a:p>
          <a:p>
            <a:pPr marL="0" indent="0">
              <a:lnSpc>
                <a:spcPct val="140000"/>
              </a:lnSpc>
              <a:buNone/>
            </a:pPr>
            <a:endParaRPr lang="en-US" sz="2000" dirty="0"/>
          </a:p>
          <a:p>
            <a:pPr marL="0" indent="0">
              <a:lnSpc>
                <a:spcPct val="140000"/>
              </a:lnSpc>
              <a:buNone/>
            </a:pPr>
            <a:r>
              <a:rPr lang="en-US" b="1" dirty="0"/>
              <a:t>Approach: </a:t>
            </a:r>
          </a:p>
          <a:p>
            <a:pPr marL="0" indent="0">
              <a:lnSpc>
                <a:spcPct val="140000"/>
              </a:lnSpc>
              <a:buNone/>
            </a:pPr>
            <a:r>
              <a:rPr lang="en-US" dirty="0"/>
              <a:t>Explore word usage trends </a:t>
            </a:r>
            <a:r>
              <a:rPr lang="en-US" altLang="zh-CN" dirty="0"/>
              <a:t>of</a:t>
            </a:r>
            <a:r>
              <a:rPr lang="zh-CN" altLang="en-US" dirty="0"/>
              <a:t> </a:t>
            </a:r>
            <a:r>
              <a:rPr lang="en-US" altLang="zh-CN" dirty="0"/>
              <a:t>political</a:t>
            </a:r>
            <a:r>
              <a:rPr lang="zh-CN" altLang="en-US" dirty="0"/>
              <a:t> </a:t>
            </a:r>
            <a:r>
              <a:rPr lang="en-US" altLang="zh-CN" dirty="0"/>
              <a:t>concepts</a:t>
            </a:r>
            <a:r>
              <a:rPr lang="zh-CN" altLang="en-US" dirty="0"/>
              <a:t> </a:t>
            </a:r>
            <a:r>
              <a:rPr lang="en-US" dirty="0"/>
              <a:t>within the HathiTrust using HT+BW</a:t>
            </a:r>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25</a:t>
            </a:fld>
            <a:endParaRPr lang="en-US" dirty="0"/>
          </a:p>
        </p:txBody>
      </p:sp>
    </p:spTree>
    <p:extLst>
      <p:ext uri="{BB962C8B-B14F-4D97-AF65-F5344CB8AC3E}">
        <p14:creationId xmlns:p14="http://schemas.microsoft.com/office/powerpoint/2010/main" val="6870858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a:t>
            </a:r>
            <a:r>
              <a:rPr lang="zh-CN" altLang="en-US" dirty="0"/>
              <a:t> </a:t>
            </a:r>
            <a:r>
              <a:rPr lang="en-US" altLang="zh-CN" dirty="0"/>
              <a:t>activity</a:t>
            </a:r>
            <a:endParaRPr lang="en-US" dirty="0"/>
          </a:p>
        </p:txBody>
      </p:sp>
      <p:sp>
        <p:nvSpPr>
          <p:cNvPr id="2" name="Content Placeholder 1"/>
          <p:cNvSpPr>
            <a:spLocks noGrp="1"/>
          </p:cNvSpPr>
          <p:nvPr>
            <p:ph sz="half" idx="1"/>
          </p:nvPr>
        </p:nvSpPr>
        <p:spPr/>
        <p:txBody>
          <a:bodyPr>
            <a:normAutofit/>
          </a:bodyPr>
          <a:lstStyle/>
          <a:p>
            <a:pPr>
              <a:lnSpc>
                <a:spcPct val="150000"/>
              </a:lnSpc>
            </a:pPr>
            <a:r>
              <a:rPr lang="en-US" sz="3200" dirty="0"/>
              <a:t>In this activity, you will use HT+BW to explore lexical trends</a:t>
            </a:r>
          </a:p>
          <a:p>
            <a:pPr marL="0" indent="0">
              <a:lnSpc>
                <a:spcPct val="150000"/>
              </a:lnSpc>
              <a:buNone/>
            </a:pPr>
            <a:endParaRPr lang="en-US" sz="3200" dirty="0"/>
          </a:p>
          <a:p>
            <a:pPr marL="0" indent="0">
              <a:lnSpc>
                <a:spcPct val="150000"/>
              </a:lnSpc>
              <a:buNone/>
            </a:pPr>
            <a:r>
              <a:rPr lang="en-US" sz="3200" dirty="0"/>
              <a:t>Website: </a:t>
            </a:r>
            <a:r>
              <a:rPr lang="en-US" sz="3200" u="sng" dirty="0">
                <a:hlinkClick r:id="rId3"/>
              </a:rPr>
              <a:t>https://bookworm.htrc.illinois.edu/develo</a:t>
            </a:r>
            <a:r>
              <a:rPr lang="en-US" altLang="zh-CN" sz="3200" u="sng" dirty="0">
                <a:hlinkClick r:id="rId3"/>
              </a:rPr>
              <a:t>p</a:t>
            </a:r>
            <a:r>
              <a:rPr lang="zh-CN" altLang="en-US" sz="3200" u="sng" dirty="0"/>
              <a:t>  </a:t>
            </a:r>
            <a:r>
              <a:rPr lang="en-US" sz="3200" dirty="0"/>
              <a:t/>
            </a:r>
            <a:br>
              <a:rPr lang="en-US" sz="3200" dirty="0"/>
            </a:br>
            <a:endParaRPr lang="en-US" sz="3200" dirty="0"/>
          </a:p>
        </p:txBody>
      </p:sp>
      <p:sp>
        <p:nvSpPr>
          <p:cNvPr id="4" name="Rectangle 3"/>
          <p:cNvSpPr/>
          <p:nvPr/>
        </p:nvSpPr>
        <p:spPr>
          <a:xfrm>
            <a:off x="8433205" y="526940"/>
            <a:ext cx="3531736" cy="646331"/>
          </a:xfrm>
          <a:prstGeom prst="rect">
            <a:avLst/>
          </a:prstGeom>
        </p:spPr>
        <p:txBody>
          <a:bodyPr wrap="none">
            <a:spAutoFit/>
          </a:bodyPr>
          <a:lstStyle/>
          <a:p>
            <a:r>
              <a:rPr lang="en-US" sz="3600" dirty="0">
                <a:solidFill>
                  <a:srgbClr val="000000"/>
                </a:solidFill>
                <a:latin typeface="+mj-lt"/>
                <a:ea typeface="ＭＳ 明朝" charset="-128"/>
                <a:cs typeface="Arial" charset="0"/>
                <a:sym typeface="Wingdings" charset="2"/>
              </a:rPr>
              <a:t></a:t>
            </a:r>
            <a:r>
              <a:rPr lang="en-US" sz="3200" dirty="0">
                <a:solidFill>
                  <a:srgbClr val="000000"/>
                </a:solidFill>
                <a:latin typeface="+mj-lt"/>
                <a:ea typeface="ＭＳ 明朝" charset="-128"/>
              </a:rPr>
              <a:t> </a:t>
            </a:r>
            <a:r>
              <a:rPr lang="en-US" altLang="zh-CN" sz="2800" i="1" dirty="0">
                <a:solidFill>
                  <a:srgbClr val="000000"/>
                </a:solidFill>
                <a:latin typeface="+mj-lt"/>
                <a:ea typeface="ＭＳ 明朝" charset="-128"/>
              </a:rPr>
              <a:t>See</a:t>
            </a:r>
            <a:r>
              <a:rPr lang="zh-CN" altLang="en-US" sz="2800" i="1" dirty="0">
                <a:solidFill>
                  <a:srgbClr val="000000"/>
                </a:solidFill>
                <a:latin typeface="+mj-lt"/>
                <a:ea typeface="ＭＳ 明朝" charset="-128"/>
              </a:rPr>
              <a:t> </a:t>
            </a:r>
            <a:r>
              <a:rPr lang="en-US" altLang="zh-CN" sz="2800" i="1" dirty="0">
                <a:solidFill>
                  <a:srgbClr val="000000"/>
                </a:solidFill>
                <a:latin typeface="+mj-lt"/>
                <a:ea typeface="ＭＳ 明朝" charset="-128"/>
              </a:rPr>
              <a:t>Handout</a:t>
            </a:r>
            <a:r>
              <a:rPr lang="zh-CN" altLang="en-US" sz="2800" i="1" dirty="0">
                <a:solidFill>
                  <a:srgbClr val="000000"/>
                </a:solidFill>
                <a:latin typeface="+mj-lt"/>
                <a:ea typeface="ＭＳ 明朝" charset="-128"/>
              </a:rPr>
              <a:t> </a:t>
            </a:r>
            <a:r>
              <a:rPr lang="en-US" altLang="zh-CN" sz="2800" i="1" dirty="0" smtClean="0">
                <a:solidFill>
                  <a:srgbClr val="000000"/>
                </a:solidFill>
                <a:latin typeface="+mj-lt"/>
                <a:ea typeface="ＭＳ 明朝" charset="-128"/>
              </a:rPr>
              <a:t>p. 1</a:t>
            </a:r>
            <a:endParaRPr lang="en-US" sz="2800" dirty="0">
              <a:latin typeface="+mj-lt"/>
            </a:endParaRPr>
          </a:p>
        </p:txBody>
      </p:sp>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26</a:t>
            </a:fld>
            <a:endParaRPr lang="en-US" dirty="0"/>
          </a:p>
        </p:txBody>
      </p:sp>
    </p:spTree>
    <p:extLst>
      <p:ext uri="{BB962C8B-B14F-4D97-AF65-F5344CB8AC3E}">
        <p14:creationId xmlns:p14="http://schemas.microsoft.com/office/powerpoint/2010/main" val="20326665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zh-CN" dirty="0"/>
              <a:t>Examples</a:t>
            </a:r>
            <a:endParaRPr lang="en-US" dirty="0"/>
          </a:p>
        </p:txBody>
      </p:sp>
      <p:pic>
        <p:nvPicPr>
          <p:cNvPr id="4" name="Picture 3" descr="Visualization of “socialism” and “fascism” using Bookworm." title="Visualization of “socialism” and “fascism” using 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10" y="1754797"/>
            <a:ext cx="7062537" cy="4918552"/>
          </a:xfrm>
          <a:prstGeom prst="rect">
            <a:avLst/>
          </a:prstGeom>
          <a:ln>
            <a:solidFill>
              <a:schemeClr val="tx1"/>
            </a:solidFill>
          </a:ln>
        </p:spPr>
      </p:pic>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27</a:t>
            </a:fld>
            <a:endParaRPr lang="en-US" dirty="0"/>
          </a:p>
        </p:txBody>
      </p:sp>
    </p:spTree>
    <p:extLst>
      <p:ext uri="{BB962C8B-B14F-4D97-AF65-F5344CB8AC3E}">
        <p14:creationId xmlns:p14="http://schemas.microsoft.com/office/powerpoint/2010/main" val="13421499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zh-CN" dirty="0"/>
              <a:t>Examples</a:t>
            </a:r>
            <a:endParaRPr lang="en-US" dirty="0"/>
          </a:p>
        </p:txBody>
      </p:sp>
      <p:pic>
        <p:nvPicPr>
          <p:cNvPr id="3" name="Picture 2" descr="Visualization of the words “nationalism” and “internationalism” in Bookworm." title="Visualization of “nationalism” and “internationalism” in 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37" y="1702051"/>
            <a:ext cx="7138737" cy="5019424"/>
          </a:xfrm>
          <a:prstGeom prst="rect">
            <a:avLst/>
          </a:prstGeom>
          <a:ln>
            <a:solidFill>
              <a:schemeClr val="tx1"/>
            </a:solidFill>
          </a:ln>
        </p:spPr>
      </p:pic>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28</a:t>
            </a:fld>
            <a:endParaRPr lang="en-US" dirty="0"/>
          </a:p>
        </p:txBody>
      </p:sp>
    </p:spTree>
    <p:extLst>
      <p:ext uri="{BB962C8B-B14F-4D97-AF65-F5344CB8AC3E}">
        <p14:creationId xmlns:p14="http://schemas.microsoft.com/office/powerpoint/2010/main" val="20141939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Discussion</a:t>
            </a:r>
          </a:p>
        </p:txBody>
      </p:sp>
      <p:sp>
        <p:nvSpPr>
          <p:cNvPr id="3" name="Content Placeholder 2"/>
          <p:cNvSpPr>
            <a:spLocks noGrp="1"/>
          </p:cNvSpPr>
          <p:nvPr>
            <p:ph sz="half" idx="1"/>
          </p:nvPr>
        </p:nvSpPr>
        <p:spPr>
          <a:xfrm>
            <a:off x="838200" y="2489199"/>
            <a:ext cx="10515600" cy="1308101"/>
          </a:xfrm>
        </p:spPr>
        <p:txBody>
          <a:bodyPr anchor="ctr">
            <a:normAutofit/>
          </a:bodyPr>
          <a:lstStyle/>
          <a:p>
            <a:r>
              <a:rPr lang="en-US" sz="3200" i="1" dirty="0"/>
              <a:t>What trends did you discover?</a:t>
            </a:r>
          </a:p>
        </p:txBody>
      </p:sp>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29</a:t>
            </a:fld>
            <a:endParaRPr lang="en-US" dirty="0"/>
          </a:p>
        </p:txBody>
      </p:sp>
    </p:spTree>
    <p:extLst>
      <p:ext uri="{BB962C8B-B14F-4D97-AF65-F5344CB8AC3E}">
        <p14:creationId xmlns:p14="http://schemas.microsoft.com/office/powerpoint/2010/main" val="4454933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we’ll end up</a:t>
            </a:r>
          </a:p>
        </p:txBody>
      </p:sp>
      <p:sp>
        <p:nvSpPr>
          <p:cNvPr id="5" name="TextBox 4"/>
          <p:cNvSpPr txBox="1"/>
          <p:nvPr/>
        </p:nvSpPr>
        <p:spPr>
          <a:xfrm>
            <a:off x="8113962" y="3068799"/>
            <a:ext cx="3352132" cy="3046988"/>
          </a:xfrm>
          <a:prstGeom prst="rect">
            <a:avLst/>
          </a:prstGeom>
          <a:noFill/>
        </p:spPr>
        <p:txBody>
          <a:bodyPr wrap="square" rtlCol="0">
            <a:spAutoFit/>
          </a:bodyPr>
          <a:lstStyle/>
          <a:p>
            <a:r>
              <a:rPr lang="en-US" sz="3200" dirty="0"/>
              <a:t>Create visualization of word usage trends across the HathiTrust corpus.</a:t>
            </a:r>
          </a:p>
        </p:txBody>
      </p:sp>
      <p:sp>
        <p:nvSpPr>
          <p:cNvPr id="6" name="Right Arrow 5"/>
          <p:cNvSpPr/>
          <p:nvPr/>
        </p:nvSpPr>
        <p:spPr>
          <a:xfrm rot="10800000">
            <a:off x="8118307" y="2543024"/>
            <a:ext cx="1623596" cy="520550"/>
          </a:xfrm>
          <a:prstGeom prst="rightArrow">
            <a:avLst>
              <a:gd name="adj1" fmla="val 42319"/>
              <a:gd name="adj2" fmla="val 54448"/>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rgbClr val="000000"/>
              </a:solidFill>
            </a:endParaRPr>
          </a:p>
        </p:txBody>
      </p:sp>
      <p:pic>
        <p:nvPicPr>
          <p:cNvPr id="7" name="Picture 6" descr="Visualization of the usage trends of the words &quot;nationalism&quot; and &quot;internationalism&quot; generated in the HathiTrust+Bookworm web interface." title="Screenshot of word usage trend visualization generated by HathiTrust+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548" y="1951037"/>
            <a:ext cx="6528898" cy="4590631"/>
          </a:xfrm>
          <a:prstGeom prst="rect">
            <a:avLst/>
          </a:prstGeom>
          <a:ln>
            <a:solidFill>
              <a:schemeClr val="tx1"/>
            </a:solidFill>
          </a:ln>
        </p:spPr>
      </p:pic>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a:t>
            </a:fld>
            <a:endParaRPr lang="en-US" dirty="0"/>
          </a:p>
        </p:txBody>
      </p:sp>
    </p:spTree>
    <p:extLst>
      <p:ext uri="{BB962C8B-B14F-4D97-AF65-F5344CB8AC3E}">
        <p14:creationId xmlns:p14="http://schemas.microsoft.com/office/powerpoint/2010/main" val="1559642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Inside the Creativity Boom</a:t>
            </a:r>
          </a:p>
        </p:txBody>
      </p:sp>
      <p:sp>
        <p:nvSpPr>
          <p:cNvPr id="3" name="Content Placeholder 2"/>
          <p:cNvSpPr>
            <a:spLocks noGrp="1"/>
          </p:cNvSpPr>
          <p:nvPr>
            <p:ph sz="half" idx="1"/>
          </p:nvPr>
        </p:nvSpPr>
        <p:spPr>
          <a:xfrm>
            <a:off x="838200" y="1665204"/>
            <a:ext cx="10515600" cy="4351338"/>
          </a:xfrm>
        </p:spPr>
        <p:txBody>
          <a:bodyPr/>
          <a:lstStyle/>
          <a:p>
            <a:pPr>
              <a:lnSpc>
                <a:spcPct val="120000"/>
              </a:lnSpc>
            </a:pPr>
            <a:r>
              <a:rPr lang="en-US" sz="3200" dirty="0"/>
              <a:t>Sam used </a:t>
            </a:r>
            <a:r>
              <a:rPr lang="en-US" sz="3200" dirty="0" err="1"/>
              <a:t>HT+Bookworm</a:t>
            </a:r>
            <a:r>
              <a:rPr lang="en-US" sz="3200" dirty="0"/>
              <a:t> to visualize the use of “creative” in the HTDL over time</a:t>
            </a:r>
          </a:p>
          <a:p>
            <a:pPr marL="0" indent="0">
              <a:lnSpc>
                <a:spcPct val="120000"/>
              </a:lnSpc>
              <a:buNone/>
            </a:pPr>
            <a:endParaRPr lang="en-US" dirty="0">
              <a:solidFill>
                <a:srgbClr val="FF0000"/>
              </a:solidFill>
            </a:endParaRPr>
          </a:p>
        </p:txBody>
      </p:sp>
      <p:pic>
        <p:nvPicPr>
          <p:cNvPr id="6" name="Picture 5" descr="Visualization of the word “creative” over time in Bookworm. The usage of the word rose steeply since the 1900s. " title="Visualization of the word &quot;creative&quot; in Bookw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635" y="2915883"/>
            <a:ext cx="6283492" cy="3910033"/>
          </a:xfrm>
          <a:prstGeom prst="rect">
            <a:avLst/>
          </a:prstGeom>
        </p:spPr>
      </p:pic>
      <p:sp>
        <p:nvSpPr>
          <p:cNvPr id="8"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30</a:t>
            </a:fld>
            <a:endParaRPr lang="en-US" dirty="0"/>
          </a:p>
        </p:txBody>
      </p:sp>
    </p:spTree>
    <p:extLst>
      <p:ext uri="{BB962C8B-B14F-4D97-AF65-F5344CB8AC3E}">
        <p14:creationId xmlns:p14="http://schemas.microsoft.com/office/powerpoint/2010/main" val="196893871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Inside the Creativity Boom</a:t>
            </a:r>
            <a:endParaRPr lang="en-US" dirty="0"/>
          </a:p>
        </p:txBody>
      </p:sp>
      <p:sp>
        <p:nvSpPr>
          <p:cNvPr id="3" name="Content Placeholder 2"/>
          <p:cNvSpPr>
            <a:spLocks noGrp="1"/>
          </p:cNvSpPr>
          <p:nvPr>
            <p:ph sz="half" idx="1"/>
          </p:nvPr>
        </p:nvSpPr>
        <p:spPr/>
        <p:txBody>
          <a:bodyPr>
            <a:normAutofit/>
          </a:bodyPr>
          <a:lstStyle/>
          <a:p>
            <a:pPr>
              <a:lnSpc>
                <a:spcPct val="150000"/>
              </a:lnSpc>
            </a:pPr>
            <a:r>
              <a:rPr lang="en-US" sz="3200" dirty="0"/>
              <a:t>Sam also used an experimental HT+BW interface to create different kinds of visualizations</a:t>
            </a:r>
            <a:r>
              <a:rPr lang="is-IS" sz="3200" dirty="0"/>
              <a:t>…</a:t>
            </a:r>
            <a:endParaRPr lang="en-US" sz="3200" dirty="0"/>
          </a:p>
        </p:txBody>
      </p:sp>
      <p:sp>
        <p:nvSpPr>
          <p:cNvPr id="6" name="Slide Number Placeholder 1"/>
          <p:cNvSpPr>
            <a:spLocks noGrp="1"/>
          </p:cNvSpPr>
          <p:nvPr>
            <p:ph type="sldNum" sz="quarter" idx="10"/>
          </p:nvPr>
        </p:nvSpPr>
        <p:spPr>
          <a:xfrm>
            <a:off x="621631" y="6375148"/>
            <a:ext cx="2743200" cy="365125"/>
          </a:xfrm>
        </p:spPr>
        <p:txBody>
          <a:bodyPr/>
          <a:lstStyle/>
          <a:p>
            <a:fld id="{22D6AFD8-6E85-8047-9EA8-069EFF8B5ED0}" type="slidenum">
              <a:rPr lang="en-US" smtClean="0"/>
              <a:pPr/>
              <a:t>31</a:t>
            </a:fld>
            <a:endParaRPr lang="en-US" dirty="0"/>
          </a:p>
        </p:txBody>
      </p:sp>
    </p:spTree>
    <p:extLst>
      <p:ext uri="{BB962C8B-B14F-4D97-AF65-F5344CB8AC3E}">
        <p14:creationId xmlns:p14="http://schemas.microsoft.com/office/powerpoint/2010/main" val="6388171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Inside the Creativity Boom</a:t>
            </a:r>
          </a:p>
        </p:txBody>
      </p:sp>
      <p:sp>
        <p:nvSpPr>
          <p:cNvPr id="3" name="Content Placeholder 2"/>
          <p:cNvSpPr>
            <a:spLocks noGrp="1"/>
          </p:cNvSpPr>
          <p:nvPr>
            <p:ph sz="half" idx="1"/>
          </p:nvPr>
        </p:nvSpPr>
        <p:spPr/>
        <p:txBody>
          <a:bodyPr/>
          <a:lstStyle/>
          <a:p>
            <a:r>
              <a:rPr lang="en-US" dirty="0"/>
              <a:t>“Creative” by language and year</a:t>
            </a:r>
          </a:p>
        </p:txBody>
      </p:sp>
      <p:pic>
        <p:nvPicPr>
          <p:cNvPr id="4" name="Picture 3" descr="Heatmap showing the relative prominence of “creativity” in the literature over time." title="Heatmap showing the relative prominence of “creativity” in the literature over tim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169" y="2426900"/>
            <a:ext cx="8517024" cy="4177100"/>
          </a:xfrm>
          <a:prstGeom prst="rect">
            <a:avLst/>
          </a:prstGeom>
          <a:ln>
            <a:solidFill>
              <a:schemeClr val="tx1"/>
            </a:solidFill>
          </a:ln>
        </p:spPr>
      </p:pic>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32</a:t>
            </a:fld>
            <a:endParaRPr lang="en-US" dirty="0"/>
          </a:p>
        </p:txBody>
      </p:sp>
    </p:spTree>
    <p:extLst>
      <p:ext uri="{BB962C8B-B14F-4D97-AF65-F5344CB8AC3E}">
        <p14:creationId xmlns:p14="http://schemas.microsoft.com/office/powerpoint/2010/main" val="10020941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Inside the Creativity Boom</a:t>
            </a:r>
          </a:p>
        </p:txBody>
      </p:sp>
      <p:sp>
        <p:nvSpPr>
          <p:cNvPr id="3" name="Content Placeholder 2"/>
          <p:cNvSpPr>
            <a:spLocks noGrp="1"/>
          </p:cNvSpPr>
          <p:nvPr>
            <p:ph sz="half" idx="1"/>
          </p:nvPr>
        </p:nvSpPr>
        <p:spPr/>
        <p:txBody>
          <a:bodyPr/>
          <a:lstStyle/>
          <a:p>
            <a:r>
              <a:rPr lang="en-US" dirty="0"/>
              <a:t>“Creativity” by library classification and year</a:t>
            </a:r>
          </a:p>
        </p:txBody>
      </p:sp>
      <p:pic>
        <p:nvPicPr>
          <p:cNvPr id="5" name="Picture 4" descr="Heatmap showing the use of the word &quot;creativity&quot; that divides the corpus by Library of Congress subject headings." title="Heatmap showing the use of the word &quot;creativity&quot; that divides the corpus by Library of Congress subject heading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004" y="2432279"/>
            <a:ext cx="8602700" cy="4291883"/>
          </a:xfrm>
          <a:prstGeom prst="rect">
            <a:avLst/>
          </a:prstGeom>
          <a:ln>
            <a:solidFill>
              <a:schemeClr val="tx1"/>
            </a:solidFill>
          </a:ln>
        </p:spPr>
      </p:pic>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33</a:t>
            </a:fld>
            <a:endParaRPr lang="en-US" dirty="0"/>
          </a:p>
        </p:txBody>
      </p:sp>
    </p:spTree>
    <p:extLst>
      <p:ext uri="{BB962C8B-B14F-4D97-AF65-F5344CB8AC3E}">
        <p14:creationId xmlns:p14="http://schemas.microsoft.com/office/powerpoint/2010/main" val="11346388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Discussion</a:t>
            </a:r>
            <a:endParaRPr lang="en-US" dirty="0"/>
          </a:p>
        </p:txBody>
      </p:sp>
      <p:sp>
        <p:nvSpPr>
          <p:cNvPr id="5" name="Content Placeholder 4"/>
          <p:cNvSpPr>
            <a:spLocks noGrp="1"/>
          </p:cNvSpPr>
          <p:nvPr>
            <p:ph sz="half" idx="1"/>
          </p:nvPr>
        </p:nvSpPr>
        <p:spPr>
          <a:xfrm>
            <a:off x="838200" y="1295273"/>
            <a:ext cx="10515600" cy="4351338"/>
          </a:xfrm>
        </p:spPr>
        <p:txBody>
          <a:bodyPr anchor="ctr"/>
          <a:lstStyle/>
          <a:p>
            <a:pPr>
              <a:lnSpc>
                <a:spcPct val="150000"/>
              </a:lnSpc>
            </a:pPr>
            <a:r>
              <a:rPr lang="en-US" sz="3200" i="1" dirty="0"/>
              <a:t>Where does visual literacy fit into data literacy overall? </a:t>
            </a:r>
          </a:p>
          <a:p>
            <a:pPr>
              <a:lnSpc>
                <a:spcPct val="150000"/>
              </a:lnSpc>
            </a:pPr>
            <a:r>
              <a:rPr lang="en-US" sz="3200" i="1" dirty="0"/>
              <a:t>What would it mean to be visually literate, particularly with regard to text analysis?</a:t>
            </a:r>
            <a:r>
              <a:rPr lang="en-US" i="1" dirty="0"/>
              <a:t/>
            </a:r>
            <a:br>
              <a:rPr lang="en-US" i="1" dirty="0"/>
            </a:br>
            <a:endParaRPr lang="en-US" i="1" dirty="0"/>
          </a:p>
        </p:txBody>
      </p:sp>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34</a:t>
            </a:fld>
            <a:endParaRPr lang="en-US" dirty="0"/>
          </a:p>
        </p:txBody>
      </p:sp>
    </p:spTree>
    <p:extLst>
      <p:ext uri="{BB962C8B-B14F-4D97-AF65-F5344CB8AC3E}">
        <p14:creationId xmlns:p14="http://schemas.microsoft.com/office/powerpoint/2010/main" val="20010624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1352" y="2619629"/>
            <a:ext cx="10515600" cy="1325563"/>
          </a:xfrm>
        </p:spPr>
        <p:txBody>
          <a:bodyPr/>
          <a:lstStyle/>
          <a:p>
            <a:r>
              <a:rPr lang="en-US" dirty="0"/>
              <a:t>Questions?</a:t>
            </a:r>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35</a:t>
            </a:fld>
            <a:endParaRPr lang="en-US" dirty="0"/>
          </a:p>
        </p:txBody>
      </p:sp>
    </p:spTree>
    <p:extLst>
      <p:ext uri="{BB962C8B-B14F-4D97-AF65-F5344CB8AC3E}">
        <p14:creationId xmlns:p14="http://schemas.microsoft.com/office/powerpoint/2010/main" val="12540790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en-US" dirty="0"/>
          </a:p>
        </p:txBody>
      </p:sp>
      <p:sp>
        <p:nvSpPr>
          <p:cNvPr id="3" name="Content Placeholder 2"/>
          <p:cNvSpPr>
            <a:spLocks noGrp="1"/>
          </p:cNvSpPr>
          <p:nvPr>
            <p:ph idx="1"/>
          </p:nvPr>
        </p:nvSpPr>
        <p:spPr>
          <a:xfrm>
            <a:off x="838200" y="2190330"/>
            <a:ext cx="10515600" cy="4351338"/>
          </a:xfrm>
        </p:spPr>
        <p:txBody>
          <a:bodyPr anchor="ctr">
            <a:normAutofit fontScale="92500"/>
          </a:bodyPr>
          <a:lstStyle/>
          <a:p>
            <a:pPr>
              <a:lnSpc>
                <a:spcPct val="150000"/>
              </a:lnSpc>
            </a:pPr>
            <a:r>
              <a:rPr lang="en-US" sz="1600" dirty="0"/>
              <a:t>Chuang, J. (2011). Text Visualization.  November 2011. Retrieved January 25, 2017, from </a:t>
            </a:r>
            <a:r>
              <a:rPr lang="en-US" sz="1600" dirty="0">
                <a:hlinkClick r:id="rId3"/>
              </a:rPr>
              <a:t>http://hci.stanford.edu/courses/cs448b/f11/lectures/CS448B-20111117-Text.pdf</a:t>
            </a:r>
            <a:r>
              <a:rPr lang="en-US" sz="1600" dirty="0"/>
              <a:t> .</a:t>
            </a:r>
          </a:p>
          <a:p>
            <a:pPr>
              <a:lnSpc>
                <a:spcPct val="150000"/>
              </a:lnSpc>
            </a:pPr>
            <a:r>
              <a:rPr lang="en-US" sz="1600" dirty="0"/>
              <a:t>Palmer K., </a:t>
            </a:r>
            <a:r>
              <a:rPr lang="en-US" sz="1600" dirty="0" err="1"/>
              <a:t>Polley</a:t>
            </a:r>
            <a:r>
              <a:rPr lang="en-US" sz="1600" dirty="0"/>
              <a:t> T., &amp; Pollock C. (</a:t>
            </a:r>
            <a:r>
              <a:rPr lang="en-US" sz="1600" dirty="0" err="1"/>
              <a:t>n.d.</a:t>
            </a:r>
            <a:r>
              <a:rPr lang="en-US" sz="1600" dirty="0"/>
              <a:t>). Chronicling Hoosier. Retrieved August 16, 2017, from </a:t>
            </a:r>
            <a:r>
              <a:rPr lang="en-US" sz="1600" dirty="0">
                <a:hlinkClick r:id="rId4"/>
              </a:rPr>
              <a:t>http://centerfordigschol.github.io/chroniclinghoosier/map1.html</a:t>
            </a:r>
            <a:r>
              <a:rPr lang="en-US" sz="1600" dirty="0"/>
              <a:t> . </a:t>
            </a:r>
          </a:p>
          <a:p>
            <a:pPr>
              <a:lnSpc>
                <a:spcPct val="150000"/>
              </a:lnSpc>
            </a:pPr>
            <a:r>
              <a:rPr lang="en-US" sz="1600" dirty="0" err="1"/>
              <a:t>Roskey</a:t>
            </a:r>
            <a:r>
              <a:rPr lang="en-US" sz="1600" dirty="0"/>
              <a:t> Legal Education Blog. (2011, July 15). Martin Luther King, Jr.’s “I have a dream” speech as a word tree. Retrieved August 16, 2017, from </a:t>
            </a:r>
            <a:r>
              <a:rPr lang="en-US" sz="1600" dirty="0">
                <a:hlinkClick r:id="rId5"/>
              </a:rPr>
              <a:t>http://roskylegaled.com/blog/post/martin-luther-king-jr-s-i-have-a-dream-speech-as-a/</a:t>
            </a:r>
            <a:r>
              <a:rPr lang="en-US" sz="1600" dirty="0"/>
              <a:t> .</a:t>
            </a:r>
          </a:p>
          <a:p>
            <a:pPr>
              <a:lnSpc>
                <a:spcPct val="150000"/>
              </a:lnSpc>
            </a:pPr>
            <a:r>
              <a:rPr lang="en-US" sz="1600" dirty="0"/>
              <a:t>Schmidt, B. (2017, May 16). A brief visual history of MARC cataloging at the Library of Congress. Retrieved August 16, 2017, from </a:t>
            </a:r>
            <a:r>
              <a:rPr lang="en-US" sz="1600" dirty="0">
                <a:hlinkClick r:id="rId6"/>
              </a:rPr>
              <a:t>http://sappingattention.blogspot.com/2017/05/a-brief-visual-history-of-marc.html</a:t>
            </a:r>
            <a:r>
              <a:rPr lang="en-US" sz="1600" dirty="0"/>
              <a:t> .</a:t>
            </a:r>
          </a:p>
          <a:p>
            <a:pPr>
              <a:lnSpc>
                <a:spcPct val="150000"/>
              </a:lnSpc>
            </a:pPr>
            <a:r>
              <a:rPr lang="en-US" sz="1600" dirty="0"/>
              <a:t>Schmidt, B. (</a:t>
            </a:r>
            <a:r>
              <a:rPr lang="en-US" sz="1600" dirty="0" err="1"/>
              <a:t>n.d.</a:t>
            </a:r>
            <a:r>
              <a:rPr lang="en-US" sz="1600" dirty="0"/>
              <a:t>). API Philosophy | Bookworm. Retrieved August 16, 2017, from </a:t>
            </a:r>
            <a:r>
              <a:rPr lang="en-US" sz="1600" dirty="0">
                <a:hlinkClick r:id="rId7"/>
              </a:rPr>
              <a:t>https://bookworm-project.github.io/Docs/api_philosophy.html</a:t>
            </a:r>
            <a:r>
              <a:rPr lang="en-US" sz="1600" dirty="0"/>
              <a:t> .</a:t>
            </a:r>
            <a:endParaRPr lang="hr-HR" sz="1600" dirty="0"/>
          </a:p>
          <a:p>
            <a:pPr>
              <a:lnSpc>
                <a:spcPct val="150000"/>
              </a:lnSpc>
            </a:pPr>
            <a:endParaRPr lang="en-US" sz="2000" dirty="0"/>
          </a:p>
          <a:p>
            <a:pPr>
              <a:lnSpc>
                <a:spcPct val="150000"/>
              </a:lnSpc>
            </a:pPr>
            <a:endParaRPr lang="en-US" sz="3200" i="1" dirty="0"/>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36</a:t>
            </a:fld>
            <a:endParaRPr lang="en-US" dirty="0"/>
          </a:p>
        </p:txBody>
      </p:sp>
    </p:spTree>
    <p:extLst>
      <p:ext uri="{BB962C8B-B14F-4D97-AF65-F5344CB8AC3E}">
        <p14:creationId xmlns:p14="http://schemas.microsoft.com/office/powerpoint/2010/main" val="2804777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en-US" dirty="0"/>
          </a:p>
        </p:txBody>
      </p:sp>
      <p:sp>
        <p:nvSpPr>
          <p:cNvPr id="3" name="Content Placeholder 2"/>
          <p:cNvSpPr>
            <a:spLocks noGrp="1"/>
          </p:cNvSpPr>
          <p:nvPr>
            <p:ph idx="1"/>
          </p:nvPr>
        </p:nvSpPr>
        <p:spPr>
          <a:xfrm>
            <a:off x="838200" y="2506662"/>
            <a:ext cx="10515600" cy="4351338"/>
          </a:xfrm>
        </p:spPr>
        <p:txBody>
          <a:bodyPr anchor="ctr">
            <a:normAutofit/>
          </a:bodyPr>
          <a:lstStyle/>
          <a:p>
            <a:pPr>
              <a:lnSpc>
                <a:spcPct val="150000"/>
              </a:lnSpc>
            </a:pPr>
            <a:r>
              <a:rPr lang="en-US" sz="1600" dirty="0" err="1"/>
              <a:t>Theguardian.com</a:t>
            </a:r>
            <a:r>
              <a:rPr lang="en-US" sz="1600" dirty="0"/>
              <a:t>. (2013, February 12). The state of our union is … dumber: How the linguistic standard of the presidential address has declined. Retrieved August 16, 2017, from </a:t>
            </a:r>
            <a:r>
              <a:rPr lang="en-US" sz="1600" dirty="0">
                <a:hlinkClick r:id="rId3"/>
              </a:rPr>
              <a:t>https://www.theguardian.com/world/interactive/2013/feb/12/state-of-the-union-reading-level</a:t>
            </a:r>
            <a:r>
              <a:rPr lang="en-US" sz="1600" dirty="0"/>
              <a:t> </a:t>
            </a:r>
          </a:p>
          <a:p>
            <a:pPr>
              <a:lnSpc>
                <a:spcPct val="150000"/>
              </a:lnSpc>
            </a:pPr>
            <a:r>
              <a:rPr lang="en-US" sz="1600" dirty="0"/>
              <a:t>Underwood, T., &amp; </a:t>
            </a:r>
            <a:r>
              <a:rPr lang="en-US" sz="1600" dirty="0" err="1"/>
              <a:t>Bamman</a:t>
            </a:r>
            <a:r>
              <a:rPr lang="en-US" sz="1600" dirty="0"/>
              <a:t>, D. (2016, November 28). The Gender Balance of Fiction, 1800-2007 | The Stone and the Shell. Retrieved August 16, 2017, from </a:t>
            </a:r>
            <a:r>
              <a:rPr lang="en-US" sz="1600" dirty="0">
                <a:hlinkClick r:id="rId4"/>
              </a:rPr>
              <a:t>https://tedunderwood.com/2016/12/28/the-gender-balance-of-fiction-1800-2007/</a:t>
            </a:r>
            <a:r>
              <a:rPr lang="en-US" sz="1600" dirty="0"/>
              <a:t> .</a:t>
            </a:r>
          </a:p>
          <a:p>
            <a:pPr>
              <a:lnSpc>
                <a:spcPct val="150000"/>
              </a:lnSpc>
            </a:pPr>
            <a:r>
              <a:rPr lang="en-US" sz="1600" dirty="0"/>
              <a:t>Underwood, T. (2012, November 11). Visualizing topic models. | The Stone and the Shell. Retrieved August 16, 2017, from </a:t>
            </a:r>
            <a:r>
              <a:rPr lang="en-US" sz="1600" dirty="0">
                <a:hlinkClick r:id="rId5"/>
              </a:rPr>
              <a:t>https://tedunderwood.com/2012/11/11/visualizing-topic-models/</a:t>
            </a:r>
            <a:r>
              <a:rPr lang="en-US" sz="1600" dirty="0"/>
              <a:t> . </a:t>
            </a:r>
          </a:p>
          <a:p>
            <a:pPr>
              <a:lnSpc>
                <a:spcPct val="150000"/>
              </a:lnSpc>
            </a:pPr>
            <a:r>
              <a:rPr lang="en-US" sz="1600" dirty="0"/>
              <a:t>Wattenberg, M., &amp; </a:t>
            </a:r>
            <a:r>
              <a:rPr lang="en-US" sz="1600" dirty="0" err="1"/>
              <a:t>Viégas</a:t>
            </a:r>
            <a:r>
              <a:rPr lang="en-US" sz="1600" dirty="0"/>
              <a:t>, F. B. (2008). The word tree, an interactive visual concordance. </a:t>
            </a:r>
            <a:r>
              <a:rPr lang="en-US" sz="1600" i="1" dirty="0"/>
              <a:t>IEEE transactions on visualization and computer graphics</a:t>
            </a:r>
            <a:r>
              <a:rPr lang="en-US" sz="1600" dirty="0"/>
              <a:t>, </a:t>
            </a:r>
            <a:r>
              <a:rPr lang="en-US" sz="1600" i="1" dirty="0"/>
              <a:t>14</a:t>
            </a:r>
            <a:r>
              <a:rPr lang="en-US" sz="1600" dirty="0"/>
              <a:t>(6). </a:t>
            </a:r>
            <a:r>
              <a:rPr lang="hr-HR" sz="1600" dirty="0">
                <a:hlinkClick r:id="rId6"/>
              </a:rPr>
              <a:t>10.1109/TVCG.2008.172</a:t>
            </a:r>
            <a:r>
              <a:rPr lang="hr-HR" sz="1600" dirty="0"/>
              <a:t> .</a:t>
            </a:r>
          </a:p>
          <a:p>
            <a:pPr>
              <a:lnSpc>
                <a:spcPct val="150000"/>
              </a:lnSpc>
            </a:pPr>
            <a:endParaRPr lang="hr-HR" sz="2000" dirty="0"/>
          </a:p>
          <a:p>
            <a:pPr>
              <a:lnSpc>
                <a:spcPct val="150000"/>
              </a:lnSpc>
            </a:pPr>
            <a:endParaRPr lang="en-US" sz="2000" dirty="0"/>
          </a:p>
          <a:p>
            <a:pPr>
              <a:lnSpc>
                <a:spcPct val="150000"/>
              </a:lnSpc>
            </a:pPr>
            <a:endParaRPr lang="en-US" sz="3200" i="1" dirty="0"/>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37</a:t>
            </a:fld>
            <a:endParaRPr lang="en-US" dirty="0"/>
          </a:p>
        </p:txBody>
      </p:sp>
    </p:spTree>
    <p:extLst>
      <p:ext uri="{BB962C8B-B14F-4D97-AF65-F5344CB8AC3E}">
        <p14:creationId xmlns:p14="http://schemas.microsoft.com/office/powerpoint/2010/main" val="17343801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8" name="Content Placeholder 2"/>
          <p:cNvSpPr>
            <a:spLocks noGrp="1"/>
          </p:cNvSpPr>
          <p:nvPr>
            <p:ph idx="1"/>
          </p:nvPr>
        </p:nvSpPr>
        <p:spPr/>
        <p:txBody>
          <a:bodyPr/>
          <a:lstStyle/>
          <a:p>
            <a:pPr>
              <a:lnSpc>
                <a:spcPct val="150000"/>
              </a:lnSpc>
            </a:pPr>
            <a:r>
              <a:rPr lang="en-US" dirty="0"/>
              <a:t>Data visualization is the process of converting data sources into a visual representation</a:t>
            </a:r>
          </a:p>
          <a:p>
            <a:pPr>
              <a:lnSpc>
                <a:spcPct val="150000"/>
              </a:lnSpc>
            </a:pPr>
            <a:r>
              <a:rPr lang="en-US" altLang="zh-CN" dirty="0"/>
              <a:t>Visualizations present</a:t>
            </a:r>
            <a:r>
              <a:rPr lang="zh-CN" altLang="en-US" dirty="0"/>
              <a:t> </a:t>
            </a:r>
            <a:r>
              <a:rPr lang="en-US" altLang="zh-CN" dirty="0"/>
              <a:t>particular</a:t>
            </a:r>
            <a:r>
              <a:rPr lang="zh-CN" altLang="en-US" dirty="0"/>
              <a:t> </a:t>
            </a:r>
            <a:r>
              <a:rPr lang="en-US" altLang="zh-CN" dirty="0"/>
              <a:t>ways</a:t>
            </a:r>
            <a:r>
              <a:rPr lang="zh-CN" altLang="en-US" dirty="0"/>
              <a:t> </a:t>
            </a:r>
            <a:r>
              <a:rPr lang="en-US" altLang="zh-CN" dirty="0"/>
              <a:t>of</a:t>
            </a:r>
            <a:r>
              <a:rPr lang="zh-CN" altLang="en-US" dirty="0"/>
              <a:t> </a:t>
            </a:r>
            <a:r>
              <a:rPr lang="en-US" altLang="zh-CN" dirty="0"/>
              <a:t>interpreting</a:t>
            </a:r>
            <a:r>
              <a:rPr lang="zh-CN" altLang="en-US" dirty="0"/>
              <a:t> </a:t>
            </a:r>
            <a:r>
              <a:rPr lang="en-US" altLang="zh-CN" dirty="0"/>
              <a:t>data</a:t>
            </a:r>
          </a:p>
          <a:p>
            <a:pPr>
              <a:lnSpc>
                <a:spcPct val="150000"/>
              </a:lnSpc>
            </a:pPr>
            <a:r>
              <a:rPr lang="en-US" altLang="zh-CN" dirty="0"/>
              <a:t>Data</a:t>
            </a:r>
            <a:r>
              <a:rPr lang="zh-CN" altLang="en-US" dirty="0"/>
              <a:t> </a:t>
            </a:r>
            <a:r>
              <a:rPr lang="en-US" altLang="zh-CN" dirty="0"/>
              <a:t>visualization</a:t>
            </a:r>
            <a:r>
              <a:rPr lang="zh-CN" altLang="en-US" dirty="0"/>
              <a:t> </a:t>
            </a:r>
            <a:r>
              <a:rPr lang="en-US" altLang="zh-CN" dirty="0"/>
              <a:t>i</a:t>
            </a:r>
            <a:r>
              <a:rPr lang="en-US" dirty="0"/>
              <a:t>s an entire field of study; we’re barely scratching the surface</a:t>
            </a:r>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4</a:t>
            </a:fld>
            <a:endParaRPr lang="en-US" dirty="0"/>
          </a:p>
        </p:txBody>
      </p:sp>
    </p:spTree>
    <p:extLst>
      <p:ext uri="{BB962C8B-B14F-4D97-AF65-F5344CB8AC3E}">
        <p14:creationId xmlns:p14="http://schemas.microsoft.com/office/powerpoint/2010/main" val="16960518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visualize text data?</a:t>
            </a:r>
          </a:p>
        </p:txBody>
      </p:sp>
      <p:sp>
        <p:nvSpPr>
          <p:cNvPr id="8" name="Content Placeholder 2"/>
          <p:cNvSpPr>
            <a:spLocks noGrp="1"/>
          </p:cNvSpPr>
          <p:nvPr>
            <p:ph idx="1"/>
          </p:nvPr>
        </p:nvSpPr>
        <p:spPr/>
        <p:txBody>
          <a:bodyPr>
            <a:normAutofit/>
          </a:bodyPr>
          <a:lstStyle/>
          <a:p>
            <a:pPr>
              <a:lnSpc>
                <a:spcPct val="120000"/>
              </a:lnSpc>
            </a:pPr>
            <a:r>
              <a:rPr lang="en-US" sz="3200" dirty="0"/>
              <a:t>Understand broader themes of a dataset</a:t>
            </a:r>
          </a:p>
          <a:p>
            <a:pPr>
              <a:lnSpc>
                <a:spcPct val="120000"/>
              </a:lnSpc>
            </a:pPr>
            <a:r>
              <a:rPr lang="en-US" sz="3200" dirty="0"/>
              <a:t>Explore patterns in the data </a:t>
            </a:r>
          </a:p>
          <a:p>
            <a:pPr>
              <a:lnSpc>
                <a:spcPct val="120000"/>
              </a:lnSpc>
            </a:pPr>
            <a:r>
              <a:rPr lang="en-US" sz="3200" dirty="0"/>
              <a:t>Cluster texts for overview or classification </a:t>
            </a:r>
          </a:p>
          <a:p>
            <a:pPr>
              <a:lnSpc>
                <a:spcPct val="120000"/>
              </a:lnSpc>
            </a:pPr>
            <a:r>
              <a:rPr lang="en-US" sz="3200" dirty="0"/>
              <a:t>Compare data to other data (e.g., correlating with social networks)</a:t>
            </a:r>
          </a:p>
        </p:txBody>
      </p:sp>
      <p:sp>
        <p:nvSpPr>
          <p:cNvPr id="3" name="TextBox 2"/>
          <p:cNvSpPr txBox="1"/>
          <p:nvPr/>
        </p:nvSpPr>
        <p:spPr>
          <a:xfrm>
            <a:off x="2999875" y="6110288"/>
            <a:ext cx="8353926" cy="923330"/>
          </a:xfrm>
          <a:prstGeom prst="rect">
            <a:avLst/>
          </a:prstGeom>
          <a:noFill/>
        </p:spPr>
        <p:txBody>
          <a:bodyPr wrap="square" rtlCol="0">
            <a:spAutoFit/>
          </a:bodyPr>
          <a:lstStyle/>
          <a:p>
            <a:pPr algn="r"/>
            <a:r>
              <a:rPr lang="en-US" altLang="zh-CN" dirty="0"/>
              <a:t>Adapted</a:t>
            </a:r>
            <a:r>
              <a:rPr lang="zh-CN" altLang="en-US" dirty="0"/>
              <a:t> </a:t>
            </a:r>
            <a:r>
              <a:rPr lang="en-US" altLang="zh-CN" dirty="0"/>
              <a:t>from</a:t>
            </a:r>
            <a:r>
              <a:rPr lang="zh-CN" altLang="en-US" dirty="0"/>
              <a:t> </a:t>
            </a:r>
            <a:r>
              <a:rPr lang="en-US" altLang="zh-CN" dirty="0"/>
              <a:t>Jason</a:t>
            </a:r>
            <a:r>
              <a:rPr lang="zh-CN" altLang="en-US" dirty="0"/>
              <a:t> </a:t>
            </a:r>
            <a:r>
              <a:rPr lang="en-US" altLang="zh-CN" dirty="0"/>
              <a:t>Chuang’s</a:t>
            </a:r>
            <a:r>
              <a:rPr lang="zh-CN" altLang="en-US" dirty="0"/>
              <a:t> </a:t>
            </a:r>
            <a:r>
              <a:rPr lang="en-US" altLang="zh-CN" dirty="0"/>
              <a:t>Text</a:t>
            </a:r>
            <a:r>
              <a:rPr lang="zh-CN" altLang="en-US" dirty="0"/>
              <a:t> </a:t>
            </a:r>
            <a:r>
              <a:rPr lang="en-US" altLang="zh-CN" dirty="0"/>
              <a:t>Visualization</a:t>
            </a:r>
            <a:r>
              <a:rPr lang="zh-CN" altLang="en-US" dirty="0"/>
              <a:t> </a:t>
            </a:r>
            <a:r>
              <a:rPr lang="en-US" altLang="zh-CN" dirty="0"/>
              <a:t>course</a:t>
            </a:r>
            <a:r>
              <a:rPr lang="zh-CN" altLang="en-US" dirty="0"/>
              <a:t> </a:t>
            </a:r>
            <a:r>
              <a:rPr lang="en-US" altLang="zh-CN" dirty="0"/>
              <a:t>at</a:t>
            </a:r>
            <a:r>
              <a:rPr lang="zh-CN" altLang="en-US" dirty="0"/>
              <a:t> </a:t>
            </a:r>
            <a:r>
              <a:rPr lang="en-US" altLang="zh-CN" dirty="0"/>
              <a:t>Stanford</a:t>
            </a:r>
            <a:r>
              <a:rPr lang="zh-CN" altLang="en-US" dirty="0"/>
              <a:t> </a:t>
            </a:r>
            <a:r>
              <a:rPr lang="en-US" altLang="zh-CN" dirty="0"/>
              <a:t>University</a:t>
            </a:r>
          </a:p>
          <a:p>
            <a:pPr lvl="0" algn="r"/>
            <a:r>
              <a:rPr lang="en-US" u="sng" dirty="0">
                <a:hlinkClick r:id="rId3"/>
              </a:rPr>
              <a:t>http://hci.stanford.edu/courses/cs448b/f11/lectures/CS448B-20111117-Text.pdf</a:t>
            </a:r>
            <a:endParaRPr lang="en-US" altLang="zh-CN" dirty="0"/>
          </a:p>
          <a:p>
            <a:pPr algn="r"/>
            <a:r>
              <a:rPr lang="en-US" dirty="0"/>
              <a:t> </a:t>
            </a:r>
          </a:p>
        </p:txBody>
      </p:sp>
      <p:sp>
        <p:nvSpPr>
          <p:cNvPr id="7"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5</a:t>
            </a:fld>
            <a:endParaRPr lang="en-US" dirty="0"/>
          </a:p>
        </p:txBody>
      </p:sp>
    </p:spTree>
    <p:extLst>
      <p:ext uri="{BB962C8B-B14F-4D97-AF65-F5344CB8AC3E}">
        <p14:creationId xmlns:p14="http://schemas.microsoft.com/office/powerpoint/2010/main" val="9112699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Place in research process</a:t>
            </a:r>
            <a:endParaRPr lang="en-US" dirty="0"/>
          </a:p>
        </p:txBody>
      </p:sp>
      <p:sp>
        <p:nvSpPr>
          <p:cNvPr id="8" name="Content Placeholder 2"/>
          <p:cNvSpPr>
            <a:spLocks noGrp="1"/>
          </p:cNvSpPr>
          <p:nvPr>
            <p:ph idx="1"/>
          </p:nvPr>
        </p:nvSpPr>
        <p:spPr/>
        <p:txBody>
          <a:bodyPr>
            <a:normAutofit/>
          </a:bodyPr>
          <a:lstStyle/>
          <a:p>
            <a:pPr>
              <a:lnSpc>
                <a:spcPct val="120000"/>
              </a:lnSpc>
            </a:pPr>
            <a:r>
              <a:rPr lang="en-US" sz="3200" dirty="0"/>
              <a:t>In the earlier exploration stage of a project: </a:t>
            </a:r>
          </a:p>
          <a:p>
            <a:pPr lvl="1">
              <a:lnSpc>
                <a:spcPct val="120000"/>
              </a:lnSpc>
            </a:pPr>
            <a:r>
              <a:rPr lang="en-US" sz="2800" dirty="0"/>
              <a:t>Explore full range of data</a:t>
            </a:r>
          </a:p>
          <a:p>
            <a:pPr lvl="1">
              <a:lnSpc>
                <a:spcPct val="120000"/>
              </a:lnSpc>
            </a:pPr>
            <a:r>
              <a:rPr lang="en-US" sz="2800" dirty="0"/>
              <a:t>Discover characteristics and themes in data</a:t>
            </a:r>
          </a:p>
          <a:p>
            <a:pPr>
              <a:lnSpc>
                <a:spcPct val="120000"/>
              </a:lnSpc>
            </a:pPr>
            <a:r>
              <a:rPr lang="en-US" sz="3200" dirty="0"/>
              <a:t>In the later explanation stage of a project:</a:t>
            </a:r>
          </a:p>
          <a:p>
            <a:pPr lvl="1">
              <a:lnSpc>
                <a:spcPct val="120000"/>
              </a:lnSpc>
            </a:pPr>
            <a:r>
              <a:rPr lang="en-US" sz="2800" dirty="0"/>
              <a:t>Communicate findings to others in a clearer and more efficient way</a:t>
            </a:r>
          </a:p>
        </p:txBody>
      </p:sp>
      <p:sp>
        <p:nvSpPr>
          <p:cNvPr id="6"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6</a:t>
            </a:fld>
            <a:endParaRPr lang="en-US" dirty="0"/>
          </a:p>
        </p:txBody>
      </p:sp>
    </p:spTree>
    <p:extLst>
      <p:ext uri="{BB962C8B-B14F-4D97-AF65-F5344CB8AC3E}">
        <p14:creationId xmlns:p14="http://schemas.microsoft.com/office/powerpoint/2010/main" val="10004325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text data visualizations</a:t>
            </a:r>
          </a:p>
        </p:txBody>
      </p:sp>
      <p:sp>
        <p:nvSpPr>
          <p:cNvPr id="3" name="Content Placeholder 2"/>
          <p:cNvSpPr>
            <a:spLocks noGrp="1"/>
          </p:cNvSpPr>
          <p:nvPr>
            <p:ph idx="1"/>
          </p:nvPr>
        </p:nvSpPr>
        <p:spPr/>
        <p:txBody>
          <a:bodyPr/>
          <a:lstStyle/>
          <a:p>
            <a:pPr marL="0" indent="0">
              <a:lnSpc>
                <a:spcPct val="100000"/>
              </a:lnSpc>
              <a:buNone/>
            </a:pPr>
            <a:r>
              <a:rPr lang="en-US" sz="3200" b="1" dirty="0"/>
              <a:t>Word cloud </a:t>
            </a:r>
          </a:p>
          <a:p>
            <a:pPr>
              <a:lnSpc>
                <a:spcPct val="100000"/>
              </a:lnSpc>
            </a:pPr>
            <a:r>
              <a:rPr lang="en-US" dirty="0"/>
              <a:t>Relatively unsophisticated, but effective</a:t>
            </a:r>
          </a:p>
          <a:p>
            <a:pPr>
              <a:lnSpc>
                <a:spcPct val="100000"/>
              </a:lnSpc>
            </a:pPr>
            <a:r>
              <a:rPr lang="en-US" dirty="0"/>
              <a:t>Size of word relates to prominence or salience</a:t>
            </a:r>
          </a:p>
          <a:p>
            <a:pPr marL="0" indent="0">
              <a:buNone/>
            </a:pPr>
            <a:endParaRPr lang="en-US" dirty="0"/>
          </a:p>
        </p:txBody>
      </p:sp>
      <p:sp>
        <p:nvSpPr>
          <p:cNvPr id="5" name="Rectangle 4"/>
          <p:cNvSpPr/>
          <p:nvPr/>
        </p:nvSpPr>
        <p:spPr>
          <a:xfrm>
            <a:off x="2935705" y="5771575"/>
            <a:ext cx="2398962" cy="584775"/>
          </a:xfrm>
          <a:prstGeom prst="rect">
            <a:avLst/>
          </a:prstGeom>
          <a:solidFill>
            <a:schemeClr val="bg1"/>
          </a:solidFill>
        </p:spPr>
        <p:txBody>
          <a:bodyPr wrap="square">
            <a:spAutoFit/>
          </a:bodyPr>
          <a:lstStyle/>
          <a:p>
            <a:pPr algn="r"/>
            <a:r>
              <a:rPr lang="en-US" sz="1600"/>
              <a:t>Topic models from HTRC Algorithms</a:t>
            </a:r>
            <a:endParaRPr lang="en-US" sz="1600" dirty="0"/>
          </a:p>
        </p:txBody>
      </p:sp>
      <p:pic>
        <p:nvPicPr>
          <p:cNvPr id="9" name="Picture 8" descr="Word clouds of two topics generated by HTRC Algorithms. " title="Word clouds of topic models from HTRC Algorithms"/>
          <p:cNvPicPr>
            <a:picLocks noChangeAspect="1"/>
          </p:cNvPicPr>
          <p:nvPr/>
        </p:nvPicPr>
        <p:blipFill rotWithShape="1">
          <a:blip r:embed="rId3">
            <a:extLst>
              <a:ext uri="{28A0092B-C50C-407E-A947-70E740481C1C}">
                <a14:useLocalDpi xmlns:a14="http://schemas.microsoft.com/office/drawing/2010/main" val="0"/>
              </a:ext>
            </a:extLst>
          </a:blip>
          <a:srcRect l="32695" b="40118"/>
          <a:stretch/>
        </p:blipFill>
        <p:spPr>
          <a:xfrm>
            <a:off x="5462336" y="3697368"/>
            <a:ext cx="5974872" cy="2844300"/>
          </a:xfrm>
          <a:prstGeom prst="rect">
            <a:avLst/>
          </a:prstGeom>
          <a:ln>
            <a:solidFill>
              <a:schemeClr val="tx1"/>
            </a:solidFill>
          </a:ln>
        </p:spPr>
      </p:pic>
      <p:sp>
        <p:nvSpPr>
          <p:cNvPr id="8"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7</a:t>
            </a:fld>
            <a:endParaRPr lang="en-US" dirty="0"/>
          </a:p>
        </p:txBody>
      </p:sp>
    </p:spTree>
    <p:extLst>
      <p:ext uri="{BB962C8B-B14F-4D97-AF65-F5344CB8AC3E}">
        <p14:creationId xmlns:p14="http://schemas.microsoft.com/office/powerpoint/2010/main" val="4434057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text data visualizations</a:t>
            </a:r>
          </a:p>
        </p:txBody>
      </p:sp>
      <p:sp>
        <p:nvSpPr>
          <p:cNvPr id="8" name="Content Placeholder 2"/>
          <p:cNvSpPr>
            <a:spLocks noGrp="1"/>
          </p:cNvSpPr>
          <p:nvPr>
            <p:ph idx="1"/>
          </p:nvPr>
        </p:nvSpPr>
        <p:spPr>
          <a:xfrm>
            <a:off x="838200" y="1680177"/>
            <a:ext cx="10515600" cy="4351338"/>
          </a:xfrm>
        </p:spPr>
        <p:txBody>
          <a:bodyPr/>
          <a:lstStyle/>
          <a:p>
            <a:pPr marL="0" indent="0">
              <a:lnSpc>
                <a:spcPct val="100000"/>
              </a:lnSpc>
              <a:buNone/>
            </a:pPr>
            <a:r>
              <a:rPr lang="en-US" sz="3200" b="1" dirty="0"/>
              <a:t>Trees or hierarchies</a:t>
            </a:r>
          </a:p>
          <a:p>
            <a:pPr>
              <a:lnSpc>
                <a:spcPct val="100000"/>
              </a:lnSpc>
            </a:pPr>
            <a:r>
              <a:rPr lang="en-US" dirty="0"/>
              <a:t>Word trees</a:t>
            </a:r>
          </a:p>
        </p:txBody>
      </p:sp>
      <p:sp>
        <p:nvSpPr>
          <p:cNvPr id="4" name="Rectangle 3"/>
          <p:cNvSpPr/>
          <p:nvPr/>
        </p:nvSpPr>
        <p:spPr>
          <a:xfrm>
            <a:off x="838200" y="5369796"/>
            <a:ext cx="3583959" cy="1077218"/>
          </a:xfrm>
          <a:prstGeom prst="rect">
            <a:avLst/>
          </a:prstGeom>
        </p:spPr>
        <p:txBody>
          <a:bodyPr wrap="square" anchor="t">
            <a:spAutoFit/>
          </a:bodyPr>
          <a:lstStyle/>
          <a:p>
            <a:pPr algn="r"/>
            <a:r>
              <a:rPr lang="en-US" sz="1600" dirty="0">
                <a:ea typeface="ＭＳ 明朝" charset="-128"/>
                <a:cs typeface="Times New Roman" charset="0"/>
              </a:rPr>
              <a:t>Occurrences of “I have a dream” in Martin Luther King’s historical speech. </a:t>
            </a:r>
          </a:p>
          <a:p>
            <a:pPr algn="r"/>
            <a:r>
              <a:rPr lang="en-US" altLang="zh-CN" sz="1600" dirty="0">
                <a:ea typeface="ＭＳ 明朝" charset="-128"/>
              </a:rPr>
              <a:t>(</a:t>
            </a:r>
            <a:r>
              <a:rPr lang="en-US" sz="1600" dirty="0">
                <a:ea typeface="ＭＳ 明朝" charset="-128"/>
              </a:rPr>
              <a:t>Wattenberg</a:t>
            </a:r>
            <a:r>
              <a:rPr lang="zh-CN" altLang="en-US" sz="1600" dirty="0">
                <a:ea typeface="ＭＳ 明朝" charset="-128"/>
              </a:rPr>
              <a:t> </a:t>
            </a:r>
            <a:r>
              <a:rPr lang="en-US" altLang="zh-CN" sz="1600" dirty="0">
                <a:ea typeface="ＭＳ 明朝" charset="-128"/>
              </a:rPr>
              <a:t>and</a:t>
            </a:r>
            <a:r>
              <a:rPr lang="zh-CN" altLang="en-US" sz="1600" dirty="0">
                <a:ea typeface="ＭＳ 明朝" charset="-128"/>
              </a:rPr>
              <a:t> </a:t>
            </a:r>
            <a:r>
              <a:rPr lang="en-US" sz="1600" dirty="0" err="1">
                <a:ea typeface="ＭＳ 明朝" charset="-128"/>
              </a:rPr>
              <a:t>Viégas</a:t>
            </a:r>
            <a:r>
              <a:rPr lang="en-US" sz="1600" dirty="0">
                <a:ea typeface="ＭＳ 明朝" charset="-128"/>
              </a:rPr>
              <a:t>, 2008</a:t>
            </a:r>
            <a:r>
              <a:rPr lang="en-US" altLang="zh-CN" sz="1600" dirty="0">
                <a:ea typeface="ＭＳ 明朝" charset="-128"/>
              </a:rPr>
              <a:t>)</a:t>
            </a:r>
            <a:r>
              <a:rPr lang="en-US" sz="1600" dirty="0">
                <a:ea typeface="ＭＳ 明朝" charset="-128"/>
              </a:rPr>
              <a:t> </a:t>
            </a:r>
            <a:endParaRPr lang="en-US" sz="1600" dirty="0"/>
          </a:p>
        </p:txBody>
      </p:sp>
      <p:pic>
        <p:nvPicPr>
          <p:cNvPr id="5" name="Picture 4" descr="A word tree of Martin Luther King’s “I have a dream” speech made by Wattenberg and Viégas. The main “root” of the tree is the word “I”, and the “branches” of the tree are all the words or phrases that follow the word “I” in the speech. In a word tree, words that show up more frequently in combination with the selected “root” word or phrase are displayed in larger font size. In this word tree, the phrase “have a dream” most frequently follows the root word “I”. If we go further down this branch, it is shown that multiple sentences in the speech begin with “I have a dream that one day”. " title="Word tree of occurrences of “I have a dream” in Martin Luther King’s historical spee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806" y="2261937"/>
            <a:ext cx="6701994" cy="4431298"/>
          </a:xfrm>
          <a:prstGeom prst="rect">
            <a:avLst/>
          </a:prstGeom>
          <a:ln>
            <a:solidFill>
              <a:schemeClr val="tx1"/>
            </a:solidFill>
          </a:ln>
        </p:spPr>
      </p:pic>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8</a:t>
            </a:fld>
            <a:endParaRPr lang="en-US" dirty="0"/>
          </a:p>
        </p:txBody>
      </p:sp>
    </p:spTree>
    <p:extLst>
      <p:ext uri="{BB962C8B-B14F-4D97-AF65-F5344CB8AC3E}">
        <p14:creationId xmlns:p14="http://schemas.microsoft.com/office/powerpoint/2010/main" val="1809616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text data visualizations</a:t>
            </a:r>
          </a:p>
        </p:txBody>
      </p:sp>
      <p:sp>
        <p:nvSpPr>
          <p:cNvPr id="2" name="Content Placeholder 1"/>
          <p:cNvSpPr>
            <a:spLocks noGrp="1"/>
          </p:cNvSpPr>
          <p:nvPr>
            <p:ph idx="1"/>
          </p:nvPr>
        </p:nvSpPr>
        <p:spPr>
          <a:xfrm>
            <a:off x="838200" y="1758950"/>
            <a:ext cx="5578642" cy="4351338"/>
          </a:xfrm>
        </p:spPr>
        <p:txBody>
          <a:bodyPr/>
          <a:lstStyle/>
          <a:p>
            <a:pPr marL="0" indent="0">
              <a:lnSpc>
                <a:spcPct val="120000"/>
              </a:lnSpc>
              <a:buNone/>
            </a:pPr>
            <a:r>
              <a:rPr lang="en-US" sz="3200" b="1" dirty="0"/>
              <a:t>Networks</a:t>
            </a:r>
          </a:p>
          <a:p>
            <a:pPr>
              <a:lnSpc>
                <a:spcPct val="120000"/>
              </a:lnSpc>
            </a:pPr>
            <a:r>
              <a:rPr lang="en-US" altLang="zh-CN" dirty="0"/>
              <a:t>Node-link</a:t>
            </a:r>
            <a:r>
              <a:rPr lang="en-US" dirty="0"/>
              <a:t> diagrams</a:t>
            </a:r>
          </a:p>
          <a:p>
            <a:pPr>
              <a:lnSpc>
                <a:spcPct val="120000"/>
              </a:lnSpc>
            </a:pPr>
            <a:r>
              <a:rPr lang="en-US" dirty="0"/>
              <a:t>Good for representing topic models</a:t>
            </a:r>
          </a:p>
          <a:p>
            <a:pPr>
              <a:lnSpc>
                <a:spcPct val="120000"/>
              </a:lnSpc>
            </a:pPr>
            <a:r>
              <a:rPr lang="en-US" dirty="0"/>
              <a:t>Visualize connections between named entities</a:t>
            </a:r>
          </a:p>
        </p:txBody>
      </p:sp>
      <p:pic>
        <p:nvPicPr>
          <p:cNvPr id="4" name="Picture 3" descr="A node-link diagram of topics in English books from 1850-1899 by Ted Underwood. In it, each node (dot) represents a topic he uncovered using topic modeling on his dataset. The color of the dots represents genres (poetry, drama, fiction, nonfiction, and biography). He correlated the topics to one another to see what words the topics had in common. The visualization shows those connections between correlated topics. &#10;" title="Network of topic models of English Books, 1850-1988"/>
          <p:cNvPicPr/>
          <p:nvPr/>
        </p:nvPicPr>
        <p:blipFill>
          <a:blip r:embed="rId3">
            <a:extLst>
              <a:ext uri="{28A0092B-C50C-407E-A947-70E740481C1C}">
                <a14:useLocalDpi xmlns:a14="http://schemas.microsoft.com/office/drawing/2010/main" val="0"/>
              </a:ext>
            </a:extLst>
          </a:blip>
          <a:stretch>
            <a:fillRect/>
          </a:stretch>
        </p:blipFill>
        <p:spPr>
          <a:xfrm>
            <a:off x="7363326" y="1609139"/>
            <a:ext cx="3487296" cy="5191835"/>
          </a:xfrm>
          <a:prstGeom prst="rect">
            <a:avLst/>
          </a:prstGeom>
          <a:ln>
            <a:solidFill>
              <a:schemeClr val="tx1"/>
            </a:solidFill>
          </a:ln>
        </p:spPr>
      </p:pic>
      <p:sp>
        <p:nvSpPr>
          <p:cNvPr id="7" name="Rectangle 6"/>
          <p:cNvSpPr/>
          <p:nvPr/>
        </p:nvSpPr>
        <p:spPr>
          <a:xfrm>
            <a:off x="4382671" y="5962835"/>
            <a:ext cx="2881223" cy="830997"/>
          </a:xfrm>
          <a:prstGeom prst="rect">
            <a:avLst/>
          </a:prstGeom>
          <a:solidFill>
            <a:schemeClr val="bg1"/>
          </a:solidFill>
        </p:spPr>
        <p:txBody>
          <a:bodyPr wrap="square">
            <a:spAutoFit/>
          </a:bodyPr>
          <a:lstStyle/>
          <a:p>
            <a:pPr algn="r"/>
            <a:r>
              <a:rPr lang="en-US" sz="1600" dirty="0"/>
              <a:t>Topic model of English books, 1850-1899 </a:t>
            </a:r>
          </a:p>
          <a:p>
            <a:pPr algn="r"/>
            <a:r>
              <a:rPr lang="en-US" altLang="zh-CN" sz="1600" dirty="0"/>
              <a:t>(Underwood, 2012)</a:t>
            </a:r>
            <a:endParaRPr lang="en-US" sz="1600" dirty="0"/>
          </a:p>
        </p:txBody>
      </p:sp>
      <p:sp>
        <p:nvSpPr>
          <p:cNvPr id="9" name="Slide Number Placeholder 1"/>
          <p:cNvSpPr>
            <a:spLocks noGrp="1"/>
          </p:cNvSpPr>
          <p:nvPr>
            <p:ph type="sldNum" sz="quarter" idx="10"/>
          </p:nvPr>
        </p:nvSpPr>
        <p:spPr>
          <a:xfrm>
            <a:off x="621631" y="6359106"/>
            <a:ext cx="2743200" cy="365125"/>
          </a:xfrm>
        </p:spPr>
        <p:txBody>
          <a:bodyPr/>
          <a:lstStyle/>
          <a:p>
            <a:fld id="{22D6AFD8-6E85-8047-9EA8-069EFF8B5ED0}" type="slidenum">
              <a:rPr lang="en-US" smtClean="0"/>
              <a:pPr/>
              <a:t>9</a:t>
            </a:fld>
            <a:endParaRPr lang="en-US" dirty="0"/>
          </a:p>
        </p:txBody>
      </p:sp>
    </p:spTree>
    <p:extLst>
      <p:ext uri="{BB962C8B-B14F-4D97-AF65-F5344CB8AC3E}">
        <p14:creationId xmlns:p14="http://schemas.microsoft.com/office/powerpoint/2010/main" val="2178905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drf_new" id="{277A12E7-0EBB-E242-B611-5D4AFC495F46}" vid="{648B51B1-504A-2141-BA93-16564EC0D2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ddrf_new</Template>
  <TotalTime>15072</TotalTime>
  <Words>4795</Words>
  <Application>Microsoft Macintosh PowerPoint</Application>
  <PresentationFormat>Custom</PresentationFormat>
  <Paragraphs>360</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Module 5: Visualizing Textual Data An Introduction</vt:lpstr>
      <vt:lpstr>In this module we’ll…</vt:lpstr>
      <vt:lpstr>Where we’ll end up</vt:lpstr>
      <vt:lpstr>Data visualization</vt:lpstr>
      <vt:lpstr>Why visualize text data?</vt:lpstr>
      <vt:lpstr>Place in research process</vt:lpstr>
      <vt:lpstr>Common text data visualizations</vt:lpstr>
      <vt:lpstr>Common text data visualizations</vt:lpstr>
      <vt:lpstr>Common text data visualizations</vt:lpstr>
      <vt:lpstr>Common text data visualizations</vt:lpstr>
      <vt:lpstr>Common text data visualizations</vt:lpstr>
      <vt:lpstr>Common text data visualizations</vt:lpstr>
      <vt:lpstr>Common text data visualizations</vt:lpstr>
      <vt:lpstr>Activity</vt:lpstr>
      <vt:lpstr>Common visualization tools</vt:lpstr>
      <vt:lpstr>Common visualization libraries</vt:lpstr>
      <vt:lpstr>Review: key terms in text analysis</vt:lpstr>
      <vt:lpstr>N-gram visualization: HathiTrust + Bookworm</vt:lpstr>
      <vt:lpstr>Bookworm framework</vt:lpstr>
      <vt:lpstr>Example HT+Bookworm view</vt:lpstr>
      <vt:lpstr>Reading an HT+BW graph</vt:lpstr>
      <vt:lpstr>Bookworm interface</vt:lpstr>
      <vt:lpstr>Bookworm interface</vt:lpstr>
      <vt:lpstr>Bookworm interface</vt:lpstr>
      <vt:lpstr>Sample Reference Question</vt:lpstr>
      <vt:lpstr>Hands-on activity</vt:lpstr>
      <vt:lpstr>Examples</vt:lpstr>
      <vt:lpstr>Examples</vt:lpstr>
      <vt:lpstr>Discussion</vt:lpstr>
      <vt:lpstr>Case Study: Inside the Creativity Boom</vt:lpstr>
      <vt:lpstr>Case Study: Inside the Creativity Boom</vt:lpstr>
      <vt:lpstr>Case Study: Inside the Creativity Boom</vt:lpstr>
      <vt:lpstr>Case Study: Inside the Creativity Boom</vt:lpstr>
      <vt:lpstr>Discussion</vt:lpstr>
      <vt:lpstr>Questions?</vt:lpstr>
      <vt:lpstr>References</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Textual Data</dc:title>
  <dc:creator>Microsoft Office User</dc:creator>
  <cp:lastModifiedBy>Erin Glass</cp:lastModifiedBy>
  <cp:revision>149</cp:revision>
  <dcterms:created xsi:type="dcterms:W3CDTF">2017-05-12T18:34:20Z</dcterms:created>
  <dcterms:modified xsi:type="dcterms:W3CDTF">2019-07-29T20:50:07Z</dcterms:modified>
</cp:coreProperties>
</file>